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5"/>
    <p:sldMasterId id="2147483686" r:id="rId6"/>
  </p:sldMasterIdLst>
  <p:notesMasterIdLst>
    <p:notesMasterId r:id="rId36"/>
  </p:notesMasterIdLst>
  <p:sldIdLst>
    <p:sldId id="1571" r:id="rId7"/>
    <p:sldId id="1540" r:id="rId8"/>
    <p:sldId id="1478" r:id="rId9"/>
    <p:sldId id="1517" r:id="rId10"/>
    <p:sldId id="1548" r:id="rId11"/>
    <p:sldId id="1572" r:id="rId12"/>
    <p:sldId id="1598" r:id="rId13"/>
    <p:sldId id="2134804523" r:id="rId14"/>
    <p:sldId id="2134804515" r:id="rId15"/>
    <p:sldId id="1535" r:id="rId16"/>
    <p:sldId id="1537" r:id="rId17"/>
    <p:sldId id="2134804524" r:id="rId18"/>
    <p:sldId id="2134804529" r:id="rId19"/>
    <p:sldId id="2134804538" r:id="rId20"/>
    <p:sldId id="2134804540" r:id="rId21"/>
    <p:sldId id="2134804525" r:id="rId22"/>
    <p:sldId id="2134804521" r:id="rId23"/>
    <p:sldId id="2134804537" r:id="rId24"/>
    <p:sldId id="2134804526" r:id="rId25"/>
    <p:sldId id="2134804541" r:id="rId26"/>
    <p:sldId id="2134804530" r:id="rId27"/>
    <p:sldId id="2134804490" r:id="rId28"/>
    <p:sldId id="1582" r:id="rId29"/>
    <p:sldId id="2134804494" r:id="rId30"/>
    <p:sldId id="2134804542" r:id="rId31"/>
    <p:sldId id="1577" r:id="rId32"/>
    <p:sldId id="1584" r:id="rId33"/>
    <p:sldId id="290" r:id="rId34"/>
    <p:sldId id="1552" r:id="rId3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A2E"/>
    <a:srgbClr val="FBA305"/>
    <a:srgbClr val="8E2C48"/>
    <a:srgbClr val="FFFFFF"/>
    <a:srgbClr val="7F7F7F"/>
    <a:srgbClr val="D9D9D9"/>
    <a:srgbClr val="672E45"/>
    <a:srgbClr val="A73A64"/>
    <a:srgbClr val="E3CAD1"/>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llemlayout 3 - Markerin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1466" autoAdjust="0"/>
  </p:normalViewPr>
  <p:slideViewPr>
    <p:cSldViewPr snapToGrid="0">
      <p:cViewPr varScale="1">
        <p:scale>
          <a:sx n="104" d="100"/>
          <a:sy n="104" d="100"/>
        </p:scale>
        <p:origin x="774" y="108"/>
      </p:cViewPr>
      <p:guideLst/>
    </p:cSldViewPr>
  </p:slideViewPr>
  <p:notesTextViewPr>
    <p:cViewPr>
      <p:scale>
        <a:sx n="1" d="1"/>
        <a:sy n="1" d="1"/>
      </p:scale>
      <p:origin x="0" y="0"/>
    </p:cViewPr>
  </p:notesTextViewPr>
  <p:sorterViewPr>
    <p:cViewPr varScale="1">
      <p:scale>
        <a:sx n="100" d="100"/>
        <a:sy n="100" d="100"/>
      </p:scale>
      <p:origin x="0" y="-152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7ABBC8B-29AC-40D4-8BCA-7CAA1F75750F}" type="datetimeFigureOut">
              <a:rPr lang="da-DK" smtClean="0"/>
              <a:t>07-12-2022</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3A0F00F-ED31-4E73-B441-DD06B9FFBD66}" type="slidenum">
              <a:rPr lang="da-DK" smtClean="0"/>
              <a:t>‹#›</a:t>
            </a:fld>
            <a:endParaRPr lang="da-DK"/>
          </a:p>
        </p:txBody>
      </p:sp>
    </p:spTree>
    <p:extLst>
      <p:ext uri="{BB962C8B-B14F-4D97-AF65-F5344CB8AC3E}">
        <p14:creationId xmlns:p14="http://schemas.microsoft.com/office/powerpoint/2010/main" val="163692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3A0F00F-ED31-4E73-B441-DD06B9FFBD66}" type="slidenum">
              <a:rPr lang="da-DK" smtClean="0"/>
              <a:t>1</a:t>
            </a:fld>
            <a:endParaRPr lang="da-DK"/>
          </a:p>
        </p:txBody>
      </p:sp>
    </p:spTree>
    <p:extLst>
      <p:ext uri="{BB962C8B-B14F-4D97-AF65-F5344CB8AC3E}">
        <p14:creationId xmlns:p14="http://schemas.microsoft.com/office/powerpoint/2010/main" val="338497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3A0F00F-ED31-4E73-B441-DD06B9FFBD66}" type="slidenum">
              <a:rPr lang="da-DK" smtClean="0"/>
              <a:t>24</a:t>
            </a:fld>
            <a:endParaRPr lang="da-DK"/>
          </a:p>
        </p:txBody>
      </p:sp>
    </p:spTree>
    <p:extLst>
      <p:ext uri="{BB962C8B-B14F-4D97-AF65-F5344CB8AC3E}">
        <p14:creationId xmlns:p14="http://schemas.microsoft.com/office/powerpoint/2010/main" val="19910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E3A0F00F-ED31-4E73-B441-DD06B9FFBD66}" type="slidenum">
              <a:rPr lang="da-DK" smtClean="0"/>
              <a:t>27</a:t>
            </a:fld>
            <a:endParaRPr lang="da-DK"/>
          </a:p>
        </p:txBody>
      </p:sp>
    </p:spTree>
    <p:extLst>
      <p:ext uri="{BB962C8B-B14F-4D97-AF65-F5344CB8AC3E}">
        <p14:creationId xmlns:p14="http://schemas.microsoft.com/office/powerpoint/2010/main" val="3846031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Nick følger op</a:t>
            </a:r>
          </a:p>
        </p:txBody>
      </p:sp>
      <p:sp>
        <p:nvSpPr>
          <p:cNvPr id="4" name="Pladsholder til slidenummer 3"/>
          <p:cNvSpPr>
            <a:spLocks noGrp="1"/>
          </p:cNvSpPr>
          <p:nvPr>
            <p:ph type="sldNum" sz="quarter" idx="5"/>
          </p:nvPr>
        </p:nvSpPr>
        <p:spPr/>
        <p:txBody>
          <a:bodyPr/>
          <a:lstStyle/>
          <a:p>
            <a:fld id="{4AECA2A5-4838-4D4C-95CF-FDDA82E9DAAC}" type="slidenum">
              <a:rPr lang="da-DK" smtClean="0"/>
              <a:t>28</a:t>
            </a:fld>
            <a:endParaRPr lang="da-DK"/>
          </a:p>
        </p:txBody>
      </p:sp>
    </p:spTree>
    <p:extLst>
      <p:ext uri="{BB962C8B-B14F-4D97-AF65-F5344CB8AC3E}">
        <p14:creationId xmlns:p14="http://schemas.microsoft.com/office/powerpoint/2010/main" val="2008632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3A0F00F-ED31-4E73-B441-DD06B9FFBD66}" type="slidenum">
              <a:rPr lang="da-DK" smtClean="0"/>
              <a:t>29</a:t>
            </a:fld>
            <a:endParaRPr lang="da-DK"/>
          </a:p>
        </p:txBody>
      </p:sp>
    </p:spTree>
    <p:extLst>
      <p:ext uri="{BB962C8B-B14F-4D97-AF65-F5344CB8AC3E}">
        <p14:creationId xmlns:p14="http://schemas.microsoft.com/office/powerpoint/2010/main" val="57399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E3A0F00F-ED31-4E73-B441-DD06B9FFBD66}" type="slidenum">
              <a:rPr lang="da-DK" smtClean="0"/>
              <a:t>2</a:t>
            </a:fld>
            <a:endParaRPr lang="da-DK"/>
          </a:p>
        </p:txBody>
      </p:sp>
    </p:spTree>
    <p:extLst>
      <p:ext uri="{BB962C8B-B14F-4D97-AF65-F5344CB8AC3E}">
        <p14:creationId xmlns:p14="http://schemas.microsoft.com/office/powerpoint/2010/main" val="42933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3A0F00F-ED31-4E73-B441-DD06B9FFBD66}" type="slidenum">
              <a:rPr lang="da-DK" smtClean="0"/>
              <a:t>3</a:t>
            </a:fld>
            <a:endParaRPr lang="da-DK"/>
          </a:p>
        </p:txBody>
      </p:sp>
    </p:spTree>
    <p:extLst>
      <p:ext uri="{BB962C8B-B14F-4D97-AF65-F5344CB8AC3E}">
        <p14:creationId xmlns:p14="http://schemas.microsoft.com/office/powerpoint/2010/main" val="348903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3A0F00F-ED31-4E73-B441-DD06B9FFBD66}" type="slidenum">
              <a:rPr lang="da-DK" smtClean="0"/>
              <a:t>4</a:t>
            </a:fld>
            <a:endParaRPr lang="da-DK"/>
          </a:p>
        </p:txBody>
      </p:sp>
    </p:spTree>
    <p:extLst>
      <p:ext uri="{BB962C8B-B14F-4D97-AF65-F5344CB8AC3E}">
        <p14:creationId xmlns:p14="http://schemas.microsoft.com/office/powerpoint/2010/main" val="242613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E3A0F00F-ED31-4E73-B441-DD06B9FFBD66}" type="slidenum">
              <a:rPr lang="da-DK" smtClean="0"/>
              <a:t>5</a:t>
            </a:fld>
            <a:endParaRPr lang="da-DK"/>
          </a:p>
        </p:txBody>
      </p:sp>
    </p:spTree>
    <p:extLst>
      <p:ext uri="{BB962C8B-B14F-4D97-AF65-F5344CB8AC3E}">
        <p14:creationId xmlns:p14="http://schemas.microsoft.com/office/powerpoint/2010/main" val="273153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3A0F00F-ED31-4E73-B441-DD06B9FFBD66}" type="slidenum">
              <a:rPr lang="da-DK" smtClean="0"/>
              <a:t>6</a:t>
            </a:fld>
            <a:endParaRPr lang="da-DK"/>
          </a:p>
        </p:txBody>
      </p:sp>
    </p:spTree>
    <p:extLst>
      <p:ext uri="{BB962C8B-B14F-4D97-AF65-F5344CB8AC3E}">
        <p14:creationId xmlns:p14="http://schemas.microsoft.com/office/powerpoint/2010/main" val="243332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3A0F00F-ED31-4E73-B441-DD06B9FFBD66}" type="slidenum">
              <a:rPr lang="da-DK" smtClean="0"/>
              <a:t>7</a:t>
            </a:fld>
            <a:endParaRPr lang="da-DK"/>
          </a:p>
        </p:txBody>
      </p:sp>
    </p:spTree>
    <p:extLst>
      <p:ext uri="{BB962C8B-B14F-4D97-AF65-F5344CB8AC3E}">
        <p14:creationId xmlns:p14="http://schemas.microsoft.com/office/powerpoint/2010/main" val="189811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3A0F00F-ED31-4E73-B441-DD06B9FFBD66}" type="slidenum">
              <a:rPr lang="da-DK" smtClean="0"/>
              <a:t>22</a:t>
            </a:fld>
            <a:endParaRPr lang="da-DK"/>
          </a:p>
        </p:txBody>
      </p:sp>
    </p:spTree>
    <p:extLst>
      <p:ext uri="{BB962C8B-B14F-4D97-AF65-F5344CB8AC3E}">
        <p14:creationId xmlns:p14="http://schemas.microsoft.com/office/powerpoint/2010/main" val="405708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E3A0F00F-ED31-4E73-B441-DD06B9FFBD66}" type="slidenum">
              <a:rPr lang="da-DK" smtClean="0"/>
              <a:t>23</a:t>
            </a:fld>
            <a:endParaRPr lang="da-DK"/>
          </a:p>
        </p:txBody>
      </p:sp>
    </p:spTree>
    <p:extLst>
      <p:ext uri="{BB962C8B-B14F-4D97-AF65-F5344CB8AC3E}">
        <p14:creationId xmlns:p14="http://schemas.microsoft.com/office/powerpoint/2010/main" val="1245508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17.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7.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g"/><Relationship Id="rId1" Type="http://schemas.openxmlformats.org/officeDocument/2006/relationships/slideMaster" Target="../slideMasters/slideMaster2.xml"/><Relationship Id="rId6" Type="http://schemas.openxmlformats.org/officeDocument/2006/relationships/image" Target="../media/image23.jpg"/><Relationship Id="rId5" Type="http://schemas.openxmlformats.org/officeDocument/2006/relationships/image" Target="../media/image5.emf"/><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g"/><Relationship Id="rId1" Type="http://schemas.openxmlformats.org/officeDocument/2006/relationships/slideMaster" Target="../slideMasters/slideMaster2.xml"/><Relationship Id="rId5" Type="http://schemas.openxmlformats.org/officeDocument/2006/relationships/image" Target="../media/image25.jp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5.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jp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9.jpg"/><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78947" y="3506348"/>
            <a:ext cx="8973437" cy="720080"/>
          </a:xfrm>
        </p:spPr>
        <p:txBody>
          <a:bodyPr wrap="square" anchor="b" anchorCtr="0">
            <a:normAutofit/>
          </a:bodyPr>
          <a:lstStyle>
            <a:lvl1pPr>
              <a:lnSpc>
                <a:spcPts val="4500"/>
              </a:lnSpc>
              <a:defRPr sz="4000" cap="all" baseline="0">
                <a:solidFill>
                  <a:schemeClr val="bg1"/>
                </a:solidFill>
              </a:defRPr>
            </a:lvl1pPr>
          </a:lstStyle>
          <a:p>
            <a:r>
              <a:rPr lang="en-US" dirty="0"/>
              <a:t>KLik for at tilføje titel</a:t>
            </a:r>
          </a:p>
        </p:txBody>
      </p:sp>
      <p:sp>
        <p:nvSpPr>
          <p:cNvPr id="3" name="Undertitel 2"/>
          <p:cNvSpPr>
            <a:spLocks noGrp="1"/>
          </p:cNvSpPr>
          <p:nvPr>
            <p:ph type="subTitle" idx="1" hasCustomPrompt="1"/>
          </p:nvPr>
        </p:nvSpPr>
        <p:spPr>
          <a:xfrm>
            <a:off x="587700" y="4437112"/>
            <a:ext cx="8928992" cy="1440160"/>
          </a:xfrm>
        </p:spPr>
        <p:txBody>
          <a:bodyPr>
            <a:normAutofit/>
          </a:bodyPr>
          <a:lstStyle>
            <a:lvl1pPr marL="0" indent="0" algn="l">
              <a:lnSpc>
                <a:spcPts val="3200"/>
              </a:lnSpc>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Klik for at tilføje undertitel/afsender</a:t>
            </a:r>
          </a:p>
        </p:txBody>
      </p:sp>
      <p:sp>
        <p:nvSpPr>
          <p:cNvPr id="4" name="Pladsholder til dato 3"/>
          <p:cNvSpPr>
            <a:spLocks noGrp="1"/>
          </p:cNvSpPr>
          <p:nvPr>
            <p:ph type="dt" sz="half" idx="10"/>
          </p:nvPr>
        </p:nvSpPr>
        <p:spPr/>
        <p:txBody>
          <a:bodyPr/>
          <a:lstStyle>
            <a:lvl1pPr>
              <a:defRPr>
                <a:solidFill>
                  <a:schemeClr val="bg1"/>
                </a:solidFill>
              </a:defRPr>
            </a:lvl1pPr>
          </a:lstStyle>
          <a:p>
            <a:fld id="{A8DD6E13-BEC2-487A-9E46-2CE6FFAA0955}" type="datetimeFigureOut">
              <a:rPr lang="en-US" smtClean="0"/>
              <a:t>12/7/2022</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a:t>
              </a:t>
            </a:r>
            <a:endParaRPr lang="en-US" dirty="0"/>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5D63841E-FDE4-4F95-B5AA-F5EB88A7EDBE}" type="slidenum">
              <a:rPr lang="en-US" smtClean="0"/>
              <a:pPr/>
              <a:t>‹#›</a:t>
            </a:fld>
            <a:endParaRPr lang="en-US" dirty="0"/>
          </a:p>
        </p:txBody>
      </p:sp>
      <p:pic>
        <p:nvPicPr>
          <p:cNvPr id="46" name="Billed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7200" y="6055201"/>
            <a:ext cx="1526400" cy="485469"/>
          </a:xfrm>
          <a:prstGeom prst="rect">
            <a:avLst/>
          </a:prstGeom>
        </p:spPr>
      </p:pic>
      <p:grpSp>
        <p:nvGrpSpPr>
          <p:cNvPr id="12" name="KombitShape"/>
          <p:cNvGrpSpPr/>
          <p:nvPr/>
        </p:nvGrpSpPr>
        <p:grpSpPr>
          <a:xfrm>
            <a:off x="5166000" y="-143168"/>
            <a:ext cx="7637386" cy="4618506"/>
            <a:chOff x="2117378" y="-143168"/>
            <a:chExt cx="7637386" cy="4618506"/>
          </a:xfrm>
          <a:solidFill>
            <a:schemeClr val="bg1"/>
          </a:solidFill>
        </p:grpSpPr>
        <p:sp>
          <p:nvSpPr>
            <p:cNvPr id="13" name="Krans 3"/>
            <p:cNvSpPr>
              <a:spLocks noChangeAspect="1"/>
            </p:cNvSpPr>
            <p:nvPr/>
          </p:nvSpPr>
          <p:spPr>
            <a:xfrm>
              <a:off x="2117378" y="-143168"/>
              <a:ext cx="4176000" cy="2088000"/>
            </a:xfrm>
            <a:custGeom>
              <a:avLst/>
              <a:gdLst/>
              <a:ahLst/>
              <a:cxnLst/>
              <a:rect l="l" t="t" r="r" b="b"/>
              <a:pathLst>
                <a:path w="4176000" h="2088000">
                  <a:moveTo>
                    <a:pt x="0" y="0"/>
                  </a:moveTo>
                  <a:lnTo>
                    <a:pt x="4176000" y="0"/>
                  </a:lnTo>
                  <a:cubicBezTo>
                    <a:pt x="4176000" y="1153171"/>
                    <a:pt x="3241171" y="2088000"/>
                    <a:pt x="2088000" y="2088000"/>
                  </a:cubicBezTo>
                  <a:cubicBezTo>
                    <a:pt x="934829" y="2088000"/>
                    <a:pt x="0" y="1153171"/>
                    <a:pt x="0" y="0"/>
                  </a:cubicBezTo>
                  <a:close/>
                  <a:moveTo>
                    <a:pt x="651122" y="0"/>
                  </a:moveTo>
                  <a:cubicBezTo>
                    <a:pt x="651122" y="793566"/>
                    <a:pt x="1294434" y="1436878"/>
                    <a:pt x="2088000" y="1436878"/>
                  </a:cubicBezTo>
                  <a:cubicBezTo>
                    <a:pt x="2881566" y="1436878"/>
                    <a:pt x="3524878" y="793566"/>
                    <a:pt x="3524878" y="0"/>
                  </a:cubicBezTo>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14" name="Rektangel 13"/>
            <p:cNvSpPr/>
            <p:nvPr/>
          </p:nvSpPr>
          <p:spPr>
            <a:xfrm rot="2700000">
              <a:off x="4950278" y="2329983"/>
              <a:ext cx="3640764" cy="64994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15" name="Rektangel 22"/>
            <p:cNvSpPr/>
            <p:nvPr/>
          </p:nvSpPr>
          <p:spPr>
            <a:xfrm rot="18900000">
              <a:off x="7227345" y="2723296"/>
              <a:ext cx="2527419" cy="652096"/>
            </a:xfrm>
            <a:custGeom>
              <a:avLst/>
              <a:gdLst/>
              <a:ahLst/>
              <a:cxnLst/>
              <a:rect l="l" t="t" r="r" b="b"/>
              <a:pathLst>
                <a:path w="2527419" h="652096">
                  <a:moveTo>
                    <a:pt x="0" y="0"/>
                  </a:moveTo>
                  <a:lnTo>
                    <a:pt x="2527419" y="0"/>
                  </a:lnTo>
                  <a:lnTo>
                    <a:pt x="1893395" y="652096"/>
                  </a:lnTo>
                  <a:lnTo>
                    <a:pt x="0" y="649946"/>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08915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øjrestillet billede">
    <p:spTree>
      <p:nvGrpSpPr>
        <p:cNvPr id="1" name=""/>
        <p:cNvGrpSpPr/>
        <p:nvPr/>
      </p:nvGrpSpPr>
      <p:grpSpPr>
        <a:xfrm>
          <a:off x="0" y="0"/>
          <a:ext cx="0" cy="0"/>
          <a:chOff x="0" y="0"/>
          <a:chExt cx="0" cy="0"/>
        </a:xfrm>
      </p:grpSpPr>
      <p:sp>
        <p:nvSpPr>
          <p:cNvPr id="2" name="Titel 1"/>
          <p:cNvSpPr>
            <a:spLocks noGrp="1"/>
          </p:cNvSpPr>
          <p:nvPr>
            <p:ph type="title"/>
          </p:nvPr>
        </p:nvSpPr>
        <p:spPr>
          <a:xfrm>
            <a:off x="623392" y="576000"/>
            <a:ext cx="6094909" cy="841638"/>
          </a:xfrm>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ADF97A62-7F4D-46C3-87E1-477889CCEF12}" type="datetimeFigureOut">
              <a:rPr lang="en-US" smtClean="0"/>
              <a:t>12/7/2022</a:t>
            </a:fld>
            <a:endParaRPr lang="en-US" dirty="0"/>
          </a:p>
        </p:txBody>
      </p:sp>
      <p:sp>
        <p:nvSpPr>
          <p:cNvPr id="4" name="Pladsholder til sidefod 3"/>
          <p:cNvSpPr>
            <a:spLocks noGrp="1"/>
          </p:cNvSpPr>
          <p:nvPr>
            <p:ph type="ftr" sz="quarter" idx="11"/>
          </p:nvPr>
        </p:nvSpPr>
        <p:spPr/>
        <p:txBody>
          <a:bodyPr/>
          <a:lstStyle/>
          <a:p>
            <a:r>
              <a:rPr lang="en-US"/>
              <a:t>
              </a:t>
            </a:r>
            <a:endParaRPr lang="en-US" dirty="0"/>
          </a:p>
        </p:txBody>
      </p:sp>
      <p:sp>
        <p:nvSpPr>
          <p:cNvPr id="5" name="Pladsholder til diasnummer 4"/>
          <p:cNvSpPr>
            <a:spLocks noGrp="1"/>
          </p:cNvSpPr>
          <p:nvPr>
            <p:ph type="sldNum" sz="quarter" idx="12"/>
          </p:nvPr>
        </p:nvSpPr>
        <p:spPr/>
        <p:txBody>
          <a:bodyPr/>
          <a:lstStyle/>
          <a:p>
            <a:fld id="{5D63841E-FDE4-4F95-B5AA-F5EB88A7EDBE}" type="slidenum">
              <a:rPr lang="en-US" smtClean="0"/>
              <a:pPr/>
              <a:t>‹#›</a:t>
            </a:fld>
            <a:endParaRPr lang="en-US" dirty="0"/>
          </a:p>
        </p:txBody>
      </p:sp>
      <p:sp>
        <p:nvSpPr>
          <p:cNvPr id="7" name="Pladsholder til billede 6" descr="[logo:BlackWhite]"/>
          <p:cNvSpPr>
            <a:spLocks noGrp="1" noChangeAspect="1"/>
          </p:cNvSpPr>
          <p:nvPr>
            <p:ph type="pic" sz="quarter" idx="13" hasCustomPrompt="1"/>
          </p:nvPr>
        </p:nvSpPr>
        <p:spPr>
          <a:xfrm>
            <a:off x="6718301" y="0"/>
            <a:ext cx="5473700" cy="6858000"/>
          </a:xfrm>
          <a:solidFill>
            <a:schemeClr val="bg1">
              <a:lumMod val="75000"/>
            </a:schemeClr>
          </a:solidFill>
          <a:ln>
            <a:noFill/>
          </a:ln>
        </p:spPr>
        <p:txBody>
          <a:bodyPr lIns="540000" tIns="1440000" rIns="540000" anchor="t"/>
          <a:lstStyle>
            <a:lvl1pPr>
              <a:defRPr sz="1600" baseline="0"/>
            </a:lvl1pPr>
          </a:lstStyle>
          <a:p>
            <a:r>
              <a:rPr lang="da-DK" dirty="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625477" y="1583532"/>
            <a:ext cx="5758556" cy="410403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9" name="Pladsholder til tekst 8"/>
          <p:cNvSpPr>
            <a:spLocks noGrp="1"/>
          </p:cNvSpPr>
          <p:nvPr>
            <p:ph type="body" sz="quarter" idx="15" hasCustomPrompt="1"/>
          </p:nvPr>
        </p:nvSpPr>
        <p:spPr>
          <a:xfrm>
            <a:off x="10177200" y="6066000"/>
            <a:ext cx="15120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272548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BDE65BA5-11A5-4F4C-AF17-2AE2E5036D36}" type="datetimeFigureOut">
              <a:rPr lang="en-US" smtClean="0"/>
              <a:t>12/7/2022</a:t>
            </a:fld>
            <a:endParaRPr lang="en-US" dirty="0"/>
          </a:p>
        </p:txBody>
      </p:sp>
      <p:sp>
        <p:nvSpPr>
          <p:cNvPr id="4" name="Pladsholder til sidefod 3"/>
          <p:cNvSpPr>
            <a:spLocks noGrp="1"/>
          </p:cNvSpPr>
          <p:nvPr>
            <p:ph type="ftr" sz="quarter" idx="11"/>
          </p:nvPr>
        </p:nvSpPr>
        <p:spPr/>
        <p:txBody>
          <a:bodyPr/>
          <a:lstStyle/>
          <a:p>
            <a:r>
              <a:rPr lang="en-US"/>
              <a:t>
              </a:t>
            </a:r>
            <a:endParaRPr lang="en-US" dirty="0"/>
          </a:p>
        </p:txBody>
      </p:sp>
      <p:sp>
        <p:nvSpPr>
          <p:cNvPr id="5" name="Pladsholder til diasnummer 4"/>
          <p:cNvSpPr>
            <a:spLocks noGrp="1"/>
          </p:cNvSpPr>
          <p:nvPr>
            <p:ph type="sldNum" sz="quarter" idx="12"/>
          </p:nvPr>
        </p:nvSpPr>
        <p:spPr/>
        <p:txBody>
          <a:bodyPr/>
          <a:lstStyle/>
          <a:p>
            <a:fld id="{5D63841E-FDE4-4F95-B5AA-F5EB88A7EDBE}" type="slidenum">
              <a:rPr lang="en-US" smtClean="0"/>
              <a:pPr/>
              <a:t>‹#›</a:t>
            </a:fld>
            <a:endParaRPr lang="en-US" dirty="0"/>
          </a:p>
        </p:txBody>
      </p:sp>
      <p:sp>
        <p:nvSpPr>
          <p:cNvPr id="7" name="Pladsholder til billede 6"/>
          <p:cNvSpPr>
            <a:spLocks noGrp="1" noChangeAspect="1"/>
          </p:cNvSpPr>
          <p:nvPr>
            <p:ph type="pic" sz="quarter" idx="13" hasCustomPrompt="1"/>
          </p:nvPr>
        </p:nvSpPr>
        <p:spPr>
          <a:xfrm>
            <a:off x="6240000" y="1587501"/>
            <a:ext cx="5280000" cy="4103689"/>
          </a:xfrm>
          <a:solidFill>
            <a:schemeClr val="bg1">
              <a:lumMod val="75000"/>
            </a:schemeClr>
          </a:solidFill>
          <a:ln>
            <a:noFill/>
          </a:ln>
        </p:spPr>
        <p:txBody>
          <a:bodyPr lIns="800000" tIns="1100000" rIns="800000" anchor="t"/>
          <a:lstStyle>
            <a:lvl1pPr>
              <a:defRPr sz="1600" baseline="0"/>
            </a:lvl1pPr>
          </a:lstStyle>
          <a:p>
            <a:r>
              <a:rPr lang="da-DK" dirty="0"/>
              <a:t>Klik først her på knappen i midten for at indsætte et billede.</a:t>
            </a:r>
            <a:endParaRPr lang="en-US" dirty="0"/>
          </a:p>
        </p:txBody>
      </p:sp>
      <p:sp>
        <p:nvSpPr>
          <p:cNvPr id="9" name="Pladsholder til billede 8"/>
          <p:cNvSpPr>
            <a:spLocks noGrp="1" noChangeAspect="1"/>
          </p:cNvSpPr>
          <p:nvPr>
            <p:ph type="pic" sz="quarter" idx="14" hasCustomPrompt="1"/>
          </p:nvPr>
        </p:nvSpPr>
        <p:spPr>
          <a:xfrm>
            <a:off x="623392" y="1581151"/>
            <a:ext cx="5280587" cy="4079875"/>
          </a:xfrm>
          <a:solidFill>
            <a:schemeClr val="bg1">
              <a:lumMod val="75000"/>
            </a:schemeClr>
          </a:solidFill>
          <a:ln>
            <a:noFill/>
          </a:ln>
        </p:spPr>
        <p:txBody>
          <a:bodyPr vert="horz" lIns="800000" tIns="1100000" rIns="80000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en-US" sz="1600" baseline="0"/>
            </a:lvl1pPr>
          </a:lstStyle>
          <a:p>
            <a:r>
              <a:rPr lang="da-DK" dirty="0"/>
              <a:t>Klik så her på knappen i midten for at indsætte et billede.</a:t>
            </a:r>
            <a:endParaRPr lang="en-US" dirty="0"/>
          </a:p>
        </p:txBody>
      </p:sp>
    </p:spTree>
    <p:extLst>
      <p:ext uri="{BB962C8B-B14F-4D97-AF65-F5344CB8AC3E}">
        <p14:creationId xmlns:p14="http://schemas.microsoft.com/office/powerpoint/2010/main" val="2854534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r>
              <a:rPr lang="da-DK" dirty="0"/>
              <a:t>Indsæt titel</a:t>
            </a:r>
            <a:endParaRPr lang="en-GB" dirty="0"/>
          </a:p>
        </p:txBody>
      </p:sp>
      <p:sp>
        <p:nvSpPr>
          <p:cNvPr id="12" name="Pladsholder til sidefod 11"/>
          <p:cNvSpPr>
            <a:spLocks noGrp="1"/>
          </p:cNvSpPr>
          <p:nvPr>
            <p:ph type="ftr" sz="quarter" idx="11"/>
          </p:nvPr>
        </p:nvSpPr>
        <p:spPr/>
        <p:txBody>
          <a:bodyPr/>
          <a:lstStyle>
            <a:lvl1pPr>
              <a:defRPr sz="1000"/>
            </a:lvl1pPr>
          </a:lstStyle>
          <a:p>
            <a:r>
              <a:rPr lang="da-DK"/>
              <a:t>Indsæt emne</a:t>
            </a:r>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814128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1141160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412759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1322330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35135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dirty="0"/>
              <a:t>Indsæt titel</a:t>
            </a:r>
          </a:p>
        </p:txBody>
      </p:sp>
      <p:sp>
        <p:nvSpPr>
          <p:cNvPr id="5" name="Footer Placeholder 4"/>
          <p:cNvSpPr>
            <a:spLocks noGrp="1"/>
          </p:cNvSpPr>
          <p:nvPr>
            <p:ph type="ftr" sz="quarter" idx="11"/>
          </p:nvPr>
        </p:nvSpPr>
        <p:spPr/>
        <p:txBody>
          <a:bodyPr/>
          <a:lstStyle/>
          <a:p>
            <a:r>
              <a:rPr lang="da-DK" noProof="0"/>
              <a:t>Indsæt emne</a:t>
            </a:r>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867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791227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84120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da-DK"/>
              <a:t>Klik for at redigere titeltypografien i masteren</a:t>
            </a:r>
            <a:endParaRPr lang="en-US" dirty="0"/>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Pladsholder til dato 3"/>
          <p:cNvSpPr>
            <a:spLocks noGrp="1"/>
          </p:cNvSpPr>
          <p:nvPr>
            <p:ph type="dt" sz="half" idx="10"/>
          </p:nvPr>
        </p:nvSpPr>
        <p:spPr/>
        <p:txBody>
          <a:bodyPr/>
          <a:lstStyle/>
          <a:p>
            <a:fld id="{DCB48DAC-5E6C-4D88-859D-93A0747E8277}" type="datetimeFigureOut">
              <a:rPr lang="en-US" smtClean="0"/>
              <a:t>12/7/2022</a:t>
            </a:fld>
            <a:endParaRPr lang="en-US" dirty="0"/>
          </a:p>
        </p:txBody>
      </p:sp>
      <p:sp>
        <p:nvSpPr>
          <p:cNvPr id="5" name="Pladsholder til sidefod 4"/>
          <p:cNvSpPr>
            <a:spLocks noGrp="1"/>
          </p:cNvSpPr>
          <p:nvPr>
            <p:ph type="ftr" sz="quarter" idx="11"/>
          </p:nvPr>
        </p:nvSpPr>
        <p:spPr/>
        <p:txBody>
          <a:bodyPr/>
          <a:lstStyle/>
          <a:p>
            <a:r>
              <a:rPr lang="en-US"/>
              <a:t>
              </a:t>
            </a:r>
            <a:endParaRPr lang="en-US" dirty="0"/>
          </a:p>
        </p:txBody>
      </p:sp>
      <p:sp>
        <p:nvSpPr>
          <p:cNvPr id="6" name="Pladsholder til diasnummer 5"/>
          <p:cNvSpPr>
            <a:spLocks noGrp="1"/>
          </p:cNvSpPr>
          <p:nvPr>
            <p:ph type="sldNum" sz="quarter" idx="12"/>
          </p:nvPr>
        </p:nvSpPr>
        <p:spPr/>
        <p:txBody>
          <a:bodyPr/>
          <a:lstStyle/>
          <a:p>
            <a:fld id="{5D63841E-FDE4-4F95-B5AA-F5EB88A7EDBE}" type="slidenum">
              <a:rPr lang="en-US" smtClean="0"/>
              <a:t>‹#›</a:t>
            </a:fld>
            <a:endParaRPr lang="en-US" dirty="0"/>
          </a:p>
        </p:txBody>
      </p:sp>
    </p:spTree>
    <p:extLst>
      <p:ext uri="{BB962C8B-B14F-4D97-AF65-F5344CB8AC3E}">
        <p14:creationId xmlns:p14="http://schemas.microsoft.com/office/powerpoint/2010/main" val="916346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dirty="0"/>
              <a:t>Indsæt titel</a:t>
            </a:r>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a:t>Indsæt emne</a:t>
            </a:r>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2610387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631164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4214667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dirty="0"/>
              <a:t>Indsæt titel</a:t>
            </a:r>
            <a:endParaRPr lang="en-GB" dirty="0"/>
          </a:p>
        </p:txBody>
      </p:sp>
      <p:sp>
        <p:nvSpPr>
          <p:cNvPr id="6" name="Footer Placeholder 5"/>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2641718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1841693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a:t>Indsæt titel</a:t>
            </a:r>
            <a:endParaRPr lang="en-GB" dirty="0"/>
          </a:p>
        </p:txBody>
      </p:sp>
      <p:sp>
        <p:nvSpPr>
          <p:cNvPr id="6" name="Footer Placeholder 5"/>
          <p:cNvSpPr>
            <a:spLocks noGrp="1"/>
          </p:cNvSpPr>
          <p:nvPr>
            <p:ph type="ftr" sz="quarter" idx="11"/>
          </p:nvPr>
        </p:nvSpPr>
        <p:spPr/>
        <p:txBody>
          <a:bodyPr/>
          <a:lstStyle/>
          <a:p>
            <a:r>
              <a:rPr lang="da-DK" dirty="0"/>
              <a:t>Indsæt emne</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4158829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147322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Indsæt titel</a:t>
            </a:r>
            <a:endParaRPr lang="en-GB" dirty="0"/>
          </a:p>
        </p:txBody>
      </p:sp>
      <p:sp>
        <p:nvSpPr>
          <p:cNvPr id="4" name="Footer Placeholder 3"/>
          <p:cNvSpPr>
            <a:spLocks noGrp="1"/>
          </p:cNvSpPr>
          <p:nvPr>
            <p:ph type="ftr" sz="quarter" idx="11"/>
          </p:nvPr>
        </p:nvSpPr>
        <p:spPr/>
        <p:txBody>
          <a:bodyPr/>
          <a:lstStyle/>
          <a:p>
            <a:r>
              <a:rPr lang="da-DK" dirty="0"/>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999798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454805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dirty="0"/>
              <a:t>Indsæt titel</a:t>
            </a:r>
            <a:endParaRPr lang="en-GB" dirty="0"/>
          </a:p>
        </p:txBody>
      </p:sp>
      <p:sp>
        <p:nvSpPr>
          <p:cNvPr id="4" name="Footer Placeholder 3"/>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1235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fsnitsoverskrift">
    <p:bg>
      <p:bgPr>
        <a:solidFill>
          <a:srgbClr val="D7D2CB"/>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55573" y="1556793"/>
            <a:ext cx="7296811" cy="3384376"/>
          </a:xfrm>
        </p:spPr>
        <p:txBody>
          <a:bodyPr anchor="ctr"/>
          <a:lstStyle>
            <a:lvl1pPr algn="ctr">
              <a:lnSpc>
                <a:spcPts val="4500"/>
              </a:lnSpc>
              <a:defRPr sz="4000" b="1" cap="all">
                <a:solidFill>
                  <a:schemeClr val="tx1"/>
                </a:solidFill>
              </a:defRPr>
            </a:lvl1pPr>
          </a:lstStyle>
          <a:p>
            <a:r>
              <a:rPr lang="en-US" dirty="0"/>
              <a:t>Klik her for at tilføje tekst</a:t>
            </a:r>
          </a:p>
        </p:txBody>
      </p:sp>
      <p:sp>
        <p:nvSpPr>
          <p:cNvPr id="3" name="Pladsholder til tekst 2"/>
          <p:cNvSpPr>
            <a:spLocks noGrp="1"/>
          </p:cNvSpPr>
          <p:nvPr>
            <p:ph type="body" idx="1" hasCustomPrompt="1"/>
          </p:nvPr>
        </p:nvSpPr>
        <p:spPr>
          <a:xfrm>
            <a:off x="2255573" y="6723138"/>
            <a:ext cx="7200800" cy="450279"/>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(Brødtekst benyttes ikke på dette dias)</a:t>
            </a:r>
          </a:p>
        </p:txBody>
      </p:sp>
      <p:sp>
        <p:nvSpPr>
          <p:cNvPr id="4" name="Pladsholder til dato 3"/>
          <p:cNvSpPr>
            <a:spLocks noGrp="1"/>
          </p:cNvSpPr>
          <p:nvPr>
            <p:ph type="dt" sz="half" idx="10"/>
          </p:nvPr>
        </p:nvSpPr>
        <p:spPr/>
        <p:txBody>
          <a:bodyPr/>
          <a:lstStyle>
            <a:lvl1pPr>
              <a:defRPr>
                <a:solidFill>
                  <a:schemeClr val="tx1"/>
                </a:solidFill>
              </a:defRPr>
            </a:lvl1pPr>
          </a:lstStyle>
          <a:p>
            <a:fld id="{99B3A67A-F57C-4B34-ADD1-03E0C8523631}" type="datetimeFigureOut">
              <a:rPr lang="en-US" smtClean="0"/>
              <a:t>12/7/2022</a:t>
            </a:fld>
            <a:endParaRPr lang="en-US" dirty="0"/>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en-US"/>
              <a:t>
              </a:t>
            </a:r>
            <a:endParaRPr lang="en-US" dirty="0"/>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F3422BEA-4D31-4C39-B8C3-10D1386D54D5}" type="slidenum">
              <a:rPr lang="en-US" smtClean="0"/>
              <a:pPr/>
              <a:t>‹#›</a:t>
            </a:fld>
            <a:endParaRPr lang="en-US" dirty="0"/>
          </a:p>
        </p:txBody>
      </p:sp>
    </p:spTree>
    <p:extLst>
      <p:ext uri="{BB962C8B-B14F-4D97-AF65-F5344CB8AC3E}">
        <p14:creationId xmlns:p14="http://schemas.microsoft.com/office/powerpoint/2010/main" val="1064781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2512222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Indsæt titel</a:t>
            </a:r>
            <a:endParaRPr lang="en-GB" dirty="0"/>
          </a:p>
        </p:txBody>
      </p:sp>
      <p:sp>
        <p:nvSpPr>
          <p:cNvPr id="3" name="Footer Placeholder 2"/>
          <p:cNvSpPr>
            <a:spLocks noGrp="1"/>
          </p:cNvSpPr>
          <p:nvPr>
            <p:ph type="ftr" sz="quarter" idx="11"/>
          </p:nvPr>
        </p:nvSpPr>
        <p:spPr/>
        <p:txBody>
          <a:body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26374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171987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43" name="Gruppe 42"/>
          <p:cNvGrpSpPr/>
          <p:nvPr/>
        </p:nvGrpSpPr>
        <p:grpSpPr>
          <a:xfrm>
            <a:off x="10177200" y="6063820"/>
            <a:ext cx="1504800" cy="476559"/>
            <a:chOff x="0" y="0"/>
            <a:chExt cx="6907213" cy="2160588"/>
          </a:xfrm>
          <a:solidFill>
            <a:schemeClr val="bg1"/>
          </a:solidFill>
        </p:grpSpPr>
        <p:sp>
          <p:nvSpPr>
            <p:cNvPr id="11" name="Freeform 5"/>
            <p:cNvSpPr/>
            <p:nvPr/>
          </p:nvSpPr>
          <p:spPr bwMode="auto">
            <a:xfrm>
              <a:off x="0" y="20638"/>
              <a:ext cx="1103313" cy="1212850"/>
            </a:xfrm>
            <a:custGeom>
              <a:avLst/>
              <a:gdLst/>
              <a:ahLst/>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6"/>
            <p:cNvSpPr>
              <a:spLocks noEditPoints="1"/>
            </p:cNvSpPr>
            <p:nvPr/>
          </p:nvSpPr>
          <p:spPr bwMode="auto">
            <a:xfrm>
              <a:off x="1082675" y="0"/>
              <a:ext cx="1287463" cy="1254125"/>
            </a:xfrm>
            <a:custGeom>
              <a:avLst/>
              <a:gdLst/>
              <a:ahLst/>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7"/>
            <p:cNvSpPr/>
            <p:nvPr/>
          </p:nvSpPr>
          <p:spPr bwMode="auto">
            <a:xfrm>
              <a:off x="2597150" y="20638"/>
              <a:ext cx="1211263" cy="1212850"/>
            </a:xfrm>
            <a:custGeom>
              <a:avLst/>
              <a:gdLst/>
              <a:ahLst/>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8"/>
            <p:cNvSpPr>
              <a:spLocks noEditPoints="1"/>
            </p:cNvSpPr>
            <p:nvPr/>
          </p:nvSpPr>
          <p:spPr bwMode="auto">
            <a:xfrm>
              <a:off x="4103688" y="20638"/>
              <a:ext cx="1030288" cy="1212850"/>
            </a:xfrm>
            <a:custGeom>
              <a:avLst/>
              <a:gdLst/>
              <a:ahLst/>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9"/>
            <p:cNvSpPr/>
            <p:nvPr/>
          </p:nvSpPr>
          <p:spPr bwMode="auto">
            <a:xfrm>
              <a:off x="5903913" y="17463"/>
              <a:ext cx="1003300" cy="1212850"/>
            </a:xfrm>
            <a:custGeom>
              <a:avLst/>
              <a:gdLst/>
              <a:ahLst/>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9" name="Freeform 13"/>
            <p:cNvSpPr/>
            <p:nvPr/>
          </p:nvSpPr>
          <p:spPr bwMode="auto">
            <a:xfrm>
              <a:off x="6350" y="1814513"/>
              <a:ext cx="290513" cy="341313"/>
            </a:xfrm>
            <a:custGeom>
              <a:avLst/>
              <a:gdLst/>
              <a:ahLst/>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4"/>
            <p:cNvSpPr>
              <a:spLocks noEditPoints="1"/>
            </p:cNvSpPr>
            <p:nvPr/>
          </p:nvSpPr>
          <p:spPr bwMode="auto">
            <a:xfrm>
              <a:off x="320675" y="1898650"/>
              <a:ext cx="261938" cy="261938"/>
            </a:xfrm>
            <a:custGeom>
              <a:avLst/>
              <a:gdLst/>
              <a:ahLst/>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5"/>
            <p:cNvSpPr/>
            <p:nvPr/>
          </p:nvSpPr>
          <p:spPr bwMode="auto">
            <a:xfrm>
              <a:off x="649288" y="1898650"/>
              <a:ext cx="382588" cy="257175"/>
            </a:xfrm>
            <a:custGeom>
              <a:avLst/>
              <a:gdLst/>
              <a:ahLst/>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6"/>
            <p:cNvSpPr/>
            <p:nvPr/>
          </p:nvSpPr>
          <p:spPr bwMode="auto">
            <a:xfrm>
              <a:off x="1112838" y="1898650"/>
              <a:ext cx="382588" cy="257175"/>
            </a:xfrm>
            <a:custGeom>
              <a:avLst/>
              <a:gdLst/>
              <a:ahLst/>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7"/>
            <p:cNvSpPr/>
            <p:nvPr/>
          </p:nvSpPr>
          <p:spPr bwMode="auto">
            <a:xfrm>
              <a:off x="1571625" y="1903413"/>
              <a:ext cx="220663" cy="257175"/>
            </a:xfrm>
            <a:custGeom>
              <a:avLst/>
              <a:gdLst/>
              <a:ahLst/>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8"/>
            <p:cNvSpPr/>
            <p:nvPr/>
          </p:nvSpPr>
          <p:spPr bwMode="auto">
            <a:xfrm>
              <a:off x="1876425" y="1898650"/>
              <a:ext cx="219075" cy="257175"/>
            </a:xfrm>
            <a:custGeom>
              <a:avLst/>
              <a:gdLst/>
              <a:ahLst/>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9"/>
            <p:cNvSpPr>
              <a:spLocks noEditPoints="1"/>
            </p:cNvSpPr>
            <p:nvPr/>
          </p:nvSpPr>
          <p:spPr bwMode="auto">
            <a:xfrm>
              <a:off x="2160588" y="1898650"/>
              <a:ext cx="238125" cy="261938"/>
            </a:xfrm>
            <a:custGeom>
              <a:avLst/>
              <a:gdLst/>
              <a:ahLst/>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20"/>
            <p:cNvSpPr/>
            <p:nvPr/>
          </p:nvSpPr>
          <p:spPr bwMode="auto">
            <a:xfrm>
              <a:off x="2463800" y="1897063"/>
              <a:ext cx="141288" cy="258763"/>
            </a:xfrm>
            <a:custGeom>
              <a:avLst/>
              <a:gdLst/>
              <a:ahLst/>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1"/>
            <p:cNvSpPr/>
            <p:nvPr/>
          </p:nvSpPr>
          <p:spPr bwMode="auto">
            <a:xfrm>
              <a:off x="2660650" y="1898650"/>
              <a:ext cx="220663" cy="257175"/>
            </a:xfrm>
            <a:custGeom>
              <a:avLst/>
              <a:gdLst/>
              <a:ahLst/>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2"/>
            <p:cNvSpPr>
              <a:spLocks noEditPoints="1"/>
            </p:cNvSpPr>
            <p:nvPr/>
          </p:nvSpPr>
          <p:spPr bwMode="auto">
            <a:xfrm>
              <a:off x="2946400"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3"/>
            <p:cNvSpPr/>
            <p:nvPr/>
          </p:nvSpPr>
          <p:spPr bwMode="auto">
            <a:xfrm>
              <a:off x="3228975" y="1898650"/>
              <a:ext cx="193675" cy="261938"/>
            </a:xfrm>
            <a:custGeom>
              <a:avLst/>
              <a:gdLst/>
              <a:ahLst/>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4"/>
            <p:cNvSpPr>
              <a:spLocks noEditPoints="1"/>
            </p:cNvSpPr>
            <p:nvPr/>
          </p:nvSpPr>
          <p:spPr bwMode="auto">
            <a:xfrm>
              <a:off x="3638550" y="1806575"/>
              <a:ext cx="42863" cy="349250"/>
            </a:xfrm>
            <a:custGeom>
              <a:avLst/>
              <a:gdLst/>
              <a:ahLst/>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5"/>
            <p:cNvSpPr/>
            <p:nvPr/>
          </p:nvSpPr>
          <p:spPr bwMode="auto">
            <a:xfrm>
              <a:off x="3743325" y="1827213"/>
              <a:ext cx="152400" cy="331788"/>
            </a:xfrm>
            <a:custGeom>
              <a:avLst/>
              <a:gdLst/>
              <a:ahLst/>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3" name="Freeform 27"/>
            <p:cNvSpPr/>
            <p:nvPr/>
          </p:nvSpPr>
          <p:spPr bwMode="auto">
            <a:xfrm>
              <a:off x="4140200" y="1797050"/>
              <a:ext cx="152400" cy="358775"/>
            </a:xfrm>
            <a:custGeom>
              <a:avLst/>
              <a:gdLst/>
              <a:ahLst/>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8"/>
            <p:cNvSpPr>
              <a:spLocks noEditPoints="1"/>
            </p:cNvSpPr>
            <p:nvPr/>
          </p:nvSpPr>
          <p:spPr bwMode="auto">
            <a:xfrm>
              <a:off x="4313238" y="1898650"/>
              <a:ext cx="417513" cy="261938"/>
            </a:xfrm>
            <a:custGeom>
              <a:avLst/>
              <a:gdLst/>
              <a:ahLst/>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7" name="Freeform 31"/>
            <p:cNvSpPr>
              <a:spLocks noEditPoints="1"/>
            </p:cNvSpPr>
            <p:nvPr/>
          </p:nvSpPr>
          <p:spPr bwMode="auto">
            <a:xfrm>
              <a:off x="5037138"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2"/>
            <p:cNvSpPr/>
            <p:nvPr/>
          </p:nvSpPr>
          <p:spPr bwMode="auto">
            <a:xfrm>
              <a:off x="5319713" y="1898650"/>
              <a:ext cx="193675" cy="261938"/>
            </a:xfrm>
            <a:custGeom>
              <a:avLst/>
              <a:gdLst/>
              <a:ahLst/>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3"/>
            <p:cNvSpPr/>
            <p:nvPr/>
          </p:nvSpPr>
          <p:spPr bwMode="auto">
            <a:xfrm>
              <a:off x="5557838" y="1898650"/>
              <a:ext cx="193675" cy="261938"/>
            </a:xfrm>
            <a:custGeom>
              <a:avLst/>
              <a:gdLst/>
              <a:ahLst/>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4"/>
            <p:cNvSpPr/>
            <p:nvPr/>
          </p:nvSpPr>
          <p:spPr bwMode="auto">
            <a:xfrm>
              <a:off x="5821363" y="1800225"/>
              <a:ext cx="223838" cy="355600"/>
            </a:xfrm>
            <a:custGeom>
              <a:avLst/>
              <a:gdLst/>
              <a:ahLst/>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35"/>
            <p:cNvSpPr>
              <a:spLocks noEditPoints="1"/>
            </p:cNvSpPr>
            <p:nvPr/>
          </p:nvSpPr>
          <p:spPr bwMode="auto">
            <a:xfrm>
              <a:off x="6073775" y="1900238"/>
              <a:ext cx="222250" cy="260350"/>
            </a:xfrm>
            <a:custGeom>
              <a:avLst/>
              <a:gdLst/>
              <a:ahLst/>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6"/>
            <p:cNvSpPr>
              <a:spLocks noEditPoints="1"/>
            </p:cNvSpPr>
            <p:nvPr/>
          </p:nvSpPr>
          <p:spPr bwMode="auto">
            <a:xfrm>
              <a:off x="6375400" y="1800225"/>
              <a:ext cx="254000" cy="360363"/>
            </a:xfrm>
            <a:custGeom>
              <a:avLst/>
              <a:gdLst/>
              <a:ahLst/>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el 1"/>
          <p:cNvSpPr>
            <a:spLocks noGrp="1"/>
          </p:cNvSpPr>
          <p:nvPr>
            <p:ph type="title" hasCustomPrompt="1"/>
          </p:nvPr>
        </p:nvSpPr>
        <p:spPr>
          <a:xfrm>
            <a:off x="2255573" y="1556793"/>
            <a:ext cx="7296811" cy="3384376"/>
          </a:xfrm>
        </p:spPr>
        <p:txBody>
          <a:bodyPr anchor="ctr"/>
          <a:lstStyle>
            <a:lvl1pPr algn="ctr">
              <a:lnSpc>
                <a:spcPts val="4500"/>
              </a:lnSpc>
              <a:defRPr sz="4000" b="1" cap="all">
                <a:solidFill>
                  <a:schemeClr val="bg1"/>
                </a:solidFill>
              </a:defRPr>
            </a:lvl1pPr>
          </a:lstStyle>
          <a:p>
            <a:r>
              <a:rPr lang="en-US" dirty="0"/>
              <a:t>Klik her for at tilføje tekst</a:t>
            </a:r>
          </a:p>
        </p:txBody>
      </p:sp>
      <p:sp>
        <p:nvSpPr>
          <p:cNvPr id="4" name="Pladsholder til dato 3"/>
          <p:cNvSpPr>
            <a:spLocks noGrp="1"/>
          </p:cNvSpPr>
          <p:nvPr>
            <p:ph type="dt" sz="half" idx="10"/>
          </p:nvPr>
        </p:nvSpPr>
        <p:spPr/>
        <p:txBody>
          <a:bodyPr/>
          <a:lstStyle>
            <a:lvl1pPr>
              <a:defRPr>
                <a:solidFill>
                  <a:schemeClr val="bg1"/>
                </a:solidFill>
              </a:defRPr>
            </a:lvl1pPr>
          </a:lstStyle>
          <a:p>
            <a:fld id="{174915F8-A416-466B-97B4-3E8E02D262CD}" type="datetimeFigureOut">
              <a:rPr lang="en-US" smtClean="0"/>
              <a:t>12/7/2022</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a:t>
              </a:t>
            </a:r>
            <a:endParaRPr lang="en-US" dirty="0"/>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en-US" smtClean="0"/>
              <a:pPr/>
              <a:t>‹#›</a:t>
            </a:fld>
            <a:endParaRPr lang="en-US" dirty="0"/>
          </a:p>
        </p:txBody>
      </p:sp>
    </p:spTree>
    <p:extLst>
      <p:ext uri="{BB962C8B-B14F-4D97-AF65-F5344CB8AC3E}">
        <p14:creationId xmlns:p14="http://schemas.microsoft.com/office/powerpoint/2010/main" val="254422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A20235F4-D8D1-40DD-8C02-7CB6E5C72073}" type="datetimeFigureOut">
              <a:rPr lang="en-US" smtClean="0"/>
              <a:t>12/7/2022</a:t>
            </a:fld>
            <a:endParaRPr lang="en-US" dirty="0"/>
          </a:p>
        </p:txBody>
      </p:sp>
      <p:sp>
        <p:nvSpPr>
          <p:cNvPr id="4" name="Pladsholder til sidefod 3"/>
          <p:cNvSpPr>
            <a:spLocks noGrp="1"/>
          </p:cNvSpPr>
          <p:nvPr>
            <p:ph type="ftr" sz="quarter" idx="11"/>
          </p:nvPr>
        </p:nvSpPr>
        <p:spPr/>
        <p:txBody>
          <a:bodyPr/>
          <a:lstStyle/>
          <a:p>
            <a:r>
              <a:rPr lang="en-US"/>
              <a:t>
              </a:t>
            </a:r>
            <a:endParaRPr lang="en-US" dirty="0"/>
          </a:p>
        </p:txBody>
      </p:sp>
      <p:sp>
        <p:nvSpPr>
          <p:cNvPr id="5" name="Pladsholder til diasnummer 4"/>
          <p:cNvSpPr>
            <a:spLocks noGrp="1"/>
          </p:cNvSpPr>
          <p:nvPr>
            <p:ph type="sldNum" sz="quarter" idx="12"/>
          </p:nvPr>
        </p:nvSpPr>
        <p:spPr/>
        <p:txBody>
          <a:bodyPr/>
          <a:lstStyle/>
          <a:p>
            <a:fld id="{5D63841E-FDE4-4F95-B5AA-F5EB88A7EDBE}" type="slidenum">
              <a:rPr lang="en-US" smtClean="0"/>
              <a:t>‹#›</a:t>
            </a:fld>
            <a:endParaRPr lang="en-US" dirty="0"/>
          </a:p>
        </p:txBody>
      </p:sp>
    </p:spTree>
    <p:extLst>
      <p:ext uri="{BB962C8B-B14F-4D97-AF65-F5344CB8AC3E}">
        <p14:creationId xmlns:p14="http://schemas.microsoft.com/office/powerpoint/2010/main" val="360074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8930363-84F5-4813-953F-82ED69AC572F}" type="datetimeFigureOut">
              <a:rPr lang="en-US" smtClean="0"/>
              <a:t>12/7/2022</a:t>
            </a:fld>
            <a:endParaRPr lang="en-US" dirty="0"/>
          </a:p>
        </p:txBody>
      </p:sp>
      <p:sp>
        <p:nvSpPr>
          <p:cNvPr id="3" name="Pladsholder til sidefod 2"/>
          <p:cNvSpPr>
            <a:spLocks noGrp="1"/>
          </p:cNvSpPr>
          <p:nvPr>
            <p:ph type="ftr" sz="quarter" idx="11"/>
          </p:nvPr>
        </p:nvSpPr>
        <p:spPr/>
        <p:txBody>
          <a:bodyPr/>
          <a:lstStyle/>
          <a:p>
            <a:r>
              <a:rPr lang="en-US"/>
              <a:t>
              </a:t>
            </a:r>
            <a:endParaRPr lang="en-US" dirty="0"/>
          </a:p>
        </p:txBody>
      </p:sp>
      <p:sp>
        <p:nvSpPr>
          <p:cNvPr id="4" name="Pladsholder til diasnummer 3"/>
          <p:cNvSpPr>
            <a:spLocks noGrp="1"/>
          </p:cNvSpPr>
          <p:nvPr>
            <p:ph type="sldNum" sz="quarter" idx="12"/>
          </p:nvPr>
        </p:nvSpPr>
        <p:spPr/>
        <p:txBody>
          <a:bodyPr/>
          <a:lstStyle/>
          <a:p>
            <a:fld id="{5D63841E-FDE4-4F95-B5AA-F5EB88A7EDBE}" type="slidenum">
              <a:rPr lang="en-US" smtClean="0"/>
              <a:t>‹#›</a:t>
            </a:fld>
            <a:endParaRPr lang="en-US" dirty="0"/>
          </a:p>
        </p:txBody>
      </p:sp>
    </p:spTree>
    <p:extLst>
      <p:ext uri="{BB962C8B-B14F-4D97-AF65-F5344CB8AC3E}">
        <p14:creationId xmlns:p14="http://schemas.microsoft.com/office/powerpoint/2010/main" val="302751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aggrundsbillede og tekstboks">
    <p:bg>
      <p:bgPr>
        <a:solidFill>
          <a:schemeClr val="bg1"/>
        </a:solidFill>
        <a:effectLst/>
      </p:bgPr>
    </p:bg>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5" hasCustomPrompt="1"/>
          </p:nvPr>
        </p:nvSpPr>
        <p:spPr>
          <a:xfrm>
            <a:off x="0" y="1"/>
            <a:ext cx="12192000" cy="6858000"/>
          </a:xfrm>
          <a:solidFill>
            <a:schemeClr val="bg1">
              <a:lumMod val="75000"/>
            </a:schemeClr>
          </a:solidFill>
        </p:spPr>
        <p:txBody>
          <a:bodyPr lIns="540000" rIns="6480000" anchor="ctr" anchorCtr="0"/>
          <a:lstStyle>
            <a:lvl1pPr algn="l">
              <a:tabLst/>
              <a:defRPr sz="1600" baseline="0"/>
            </a:lvl1pPr>
          </a:lstStyle>
          <a:p>
            <a:r>
              <a:rPr lang="da-DK" dirty="0"/>
              <a:t>Klik på knappen i midten for at indsætte et billede. Billedet fjernes igen ved at trykke DELETE på tastaturet. (Klik Nulstil på fanen HJEM, hvis du ikke kan se tekstboks/logo.)</a:t>
            </a:r>
            <a:endParaRPr lang="en-US" dirty="0"/>
          </a:p>
        </p:txBody>
      </p:sp>
      <p:sp>
        <p:nvSpPr>
          <p:cNvPr id="3" name="Pladsholder til dato 2"/>
          <p:cNvSpPr>
            <a:spLocks noGrp="1"/>
          </p:cNvSpPr>
          <p:nvPr>
            <p:ph type="dt" sz="half" idx="10"/>
          </p:nvPr>
        </p:nvSpPr>
        <p:spPr/>
        <p:txBody>
          <a:bodyPr/>
          <a:lstStyle>
            <a:lvl1pPr>
              <a:defRPr>
                <a:solidFill>
                  <a:schemeClr val="bg1"/>
                </a:solidFill>
              </a:defRPr>
            </a:lvl1pPr>
          </a:lstStyle>
          <a:p>
            <a:fld id="{ECE0649F-FA7C-4CDA-B758-7821CB283D70}" type="datetimeFigureOut">
              <a:rPr lang="en-US" smtClean="0"/>
              <a:t>12/7/2022</a:t>
            </a:fld>
            <a:endParaRPr lang="en-US"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en-US"/>
              <a:t>
              </a:t>
            </a:r>
            <a:endParaRPr lang="en-US"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fld id="{5D63841E-FDE4-4F95-B5AA-F5EB88A7EDBE}" type="slidenum">
              <a:rPr lang="en-US" smtClean="0"/>
              <a:pPr/>
              <a:t>‹#›</a:t>
            </a:fld>
            <a:endParaRPr lang="en-US" dirty="0"/>
          </a:p>
        </p:txBody>
      </p:sp>
      <p:sp>
        <p:nvSpPr>
          <p:cNvPr id="6" name="Pladsholder til tekst 5"/>
          <p:cNvSpPr>
            <a:spLocks noGrp="1"/>
          </p:cNvSpPr>
          <p:nvPr>
            <p:ph type="body" sz="quarter" idx="17"/>
          </p:nvPr>
        </p:nvSpPr>
        <p:spPr>
          <a:xfrm>
            <a:off x="6288021" y="468000"/>
            <a:ext cx="5219627" cy="5256000"/>
          </a:xfrm>
          <a:solidFill>
            <a:schemeClr val="bg1">
              <a:alpha val="70000"/>
            </a:schemeClr>
          </a:solidFill>
        </p:spPr>
        <p:txBody>
          <a:bodyPr lIns="324000" tIns="270000" rIns="324000" bIns="270000"/>
          <a:lstStyle>
            <a:lvl1pPr>
              <a:defRPr sz="1800"/>
            </a:lvl1pPr>
            <a:lvl2pPr>
              <a:defRPr>
                <a:solidFill>
                  <a:schemeClr val="tx1"/>
                </a:solidFill>
              </a:defRPr>
            </a:lvl2pPr>
            <a:lvl3pPr>
              <a:defRPr sz="1800"/>
            </a:lvl3pPr>
            <a:lvl4pPr>
              <a:defRPr sz="1800"/>
            </a:lvl4pPr>
            <a:lvl5pPr>
              <a:defRPr sz="1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2" name="Pladsholder til tekst 8"/>
          <p:cNvSpPr>
            <a:spLocks noGrp="1"/>
          </p:cNvSpPr>
          <p:nvPr>
            <p:ph type="body" sz="quarter" idx="16" hasCustomPrompt="1"/>
          </p:nvPr>
        </p:nvSpPr>
        <p:spPr>
          <a:xfrm>
            <a:off x="10177200" y="6066000"/>
            <a:ext cx="15048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176903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elsides billede">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3" hasCustomPrompt="1"/>
          </p:nvPr>
        </p:nvSpPr>
        <p:spPr>
          <a:xfrm>
            <a:off x="0" y="0"/>
            <a:ext cx="12192000" cy="6858000"/>
          </a:xfrm>
          <a:solidFill>
            <a:schemeClr val="bg1">
              <a:lumMod val="75000"/>
            </a:schemeClr>
          </a:solidFill>
          <a:ln>
            <a:noFill/>
          </a:ln>
        </p:spPr>
        <p:txBody>
          <a:bodyPr lIns="3240000" tIns="1800000" rIns="3240000" anchor="t"/>
          <a:lstStyle>
            <a:lvl1pPr>
              <a:defRPr sz="1600" baseline="0"/>
            </a:lvl1pPr>
          </a:lstStyle>
          <a:p>
            <a:r>
              <a:rPr lang="da-DK" dirty="0"/>
              <a:t>Klik på knappen i midten for at indsætte et billede. Billedet fjernes igen ved at trykke DELETE på tastaturet. (Klik Nulstil på fanen HJEM, hvis du ikke kan se logo.)</a:t>
            </a:r>
            <a:endParaRPr lang="en-US" dirty="0"/>
          </a:p>
        </p:txBody>
      </p:sp>
      <p:sp>
        <p:nvSpPr>
          <p:cNvPr id="9" name="Pladsholder til tekst 8"/>
          <p:cNvSpPr>
            <a:spLocks noGrp="1"/>
          </p:cNvSpPr>
          <p:nvPr>
            <p:ph type="body" sz="quarter" idx="14" hasCustomPrompt="1"/>
          </p:nvPr>
        </p:nvSpPr>
        <p:spPr>
          <a:xfrm>
            <a:off x="10177200" y="6066000"/>
            <a:ext cx="1512000" cy="471600"/>
          </a:xfrm>
          <a:blipFill>
            <a:blip r:embed="rId2"/>
            <a:stretch>
              <a:fillRect/>
            </a:stretch>
          </a:blipFill>
        </p:spPr>
        <p:txBody>
          <a:bodyPr/>
          <a:lstStyle>
            <a:lvl1pPr>
              <a:defRPr baseline="0"/>
            </a:lvl1pPr>
          </a:lstStyle>
          <a:p>
            <a:pPr lvl="0"/>
            <a:r>
              <a:rPr lang="en-US" dirty="0"/>
              <a:t>
              </a:t>
            </a:r>
          </a:p>
        </p:txBody>
      </p:sp>
      <p:sp>
        <p:nvSpPr>
          <p:cNvPr id="10" name="Pladsholder til dato 9"/>
          <p:cNvSpPr>
            <a:spLocks noGrp="1"/>
          </p:cNvSpPr>
          <p:nvPr>
            <p:ph type="dt" sz="half" idx="15"/>
          </p:nvPr>
        </p:nvSpPr>
        <p:spPr/>
        <p:txBody>
          <a:bodyPr/>
          <a:lstStyle>
            <a:lvl1pPr>
              <a:defRPr>
                <a:solidFill>
                  <a:schemeClr val="bg1"/>
                </a:solidFill>
              </a:defRPr>
            </a:lvl1pPr>
          </a:lstStyle>
          <a:p>
            <a:fld id="{D157D2ED-A7A4-49AD-BE39-819836AD64E5}" type="datetimeFigureOut">
              <a:rPr lang="en-US" smtClean="0"/>
              <a:t>12/7/2022</a:t>
            </a:fld>
            <a:endParaRPr lang="en-US" dirty="0"/>
          </a:p>
        </p:txBody>
      </p:sp>
      <p:sp>
        <p:nvSpPr>
          <p:cNvPr id="11" name="Pladsholder til sidefod 10"/>
          <p:cNvSpPr>
            <a:spLocks noGrp="1"/>
          </p:cNvSpPr>
          <p:nvPr>
            <p:ph type="ftr" sz="quarter" idx="16"/>
          </p:nvPr>
        </p:nvSpPr>
        <p:spPr/>
        <p:txBody>
          <a:bodyPr/>
          <a:lstStyle>
            <a:lvl1pPr>
              <a:defRPr>
                <a:solidFill>
                  <a:schemeClr val="bg1"/>
                </a:solidFill>
              </a:defRPr>
            </a:lvl1pPr>
          </a:lstStyle>
          <a:p>
            <a:r>
              <a:rPr lang="en-US"/>
              <a:t>
              </a:t>
            </a:r>
            <a:endParaRPr lang="en-US" dirty="0"/>
          </a:p>
        </p:txBody>
      </p:sp>
      <p:sp>
        <p:nvSpPr>
          <p:cNvPr id="12" name="Pladsholder til slidenummer 11"/>
          <p:cNvSpPr>
            <a:spLocks noGrp="1"/>
          </p:cNvSpPr>
          <p:nvPr>
            <p:ph type="sldNum" sz="quarter" idx="17"/>
          </p:nvPr>
        </p:nvSpPr>
        <p:spPr/>
        <p:txBody>
          <a:bodyPr/>
          <a:lstStyle>
            <a:lvl1pPr>
              <a:defRPr>
                <a:solidFill>
                  <a:schemeClr val="bg1"/>
                </a:solidFill>
              </a:defRPr>
            </a:lvl1pPr>
          </a:lstStyle>
          <a:p>
            <a:fld id="{5D63841E-FDE4-4F95-B5AA-F5EB88A7EDBE}" type="slidenum">
              <a:rPr lang="en-US" smtClean="0"/>
              <a:pPr/>
              <a:t>‹#›</a:t>
            </a:fld>
            <a:endParaRPr lang="en-US" dirty="0"/>
          </a:p>
        </p:txBody>
      </p:sp>
    </p:spTree>
    <p:extLst>
      <p:ext uri="{BB962C8B-B14F-4D97-AF65-F5344CB8AC3E}">
        <p14:creationId xmlns:p14="http://schemas.microsoft.com/office/powerpoint/2010/main" val="3081297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B70F6228-FF53-4EA0-9E17-08F7BB684761}" type="datetimeFigureOut">
              <a:rPr lang="en-US" smtClean="0"/>
              <a:t>12/7/2022</a:t>
            </a:fld>
            <a:endParaRPr lang="en-US" dirty="0"/>
          </a:p>
        </p:txBody>
      </p:sp>
      <p:sp>
        <p:nvSpPr>
          <p:cNvPr id="4" name="Pladsholder til sidefod 3"/>
          <p:cNvSpPr>
            <a:spLocks noGrp="1"/>
          </p:cNvSpPr>
          <p:nvPr>
            <p:ph type="ftr" sz="quarter" idx="11"/>
          </p:nvPr>
        </p:nvSpPr>
        <p:spPr/>
        <p:txBody>
          <a:bodyPr/>
          <a:lstStyle/>
          <a:p>
            <a:r>
              <a:rPr lang="en-US"/>
              <a:t>
              </a:t>
            </a:r>
            <a:endParaRPr lang="en-US" dirty="0"/>
          </a:p>
        </p:txBody>
      </p:sp>
      <p:sp>
        <p:nvSpPr>
          <p:cNvPr id="5" name="Pladsholder til diasnummer 4"/>
          <p:cNvSpPr>
            <a:spLocks noGrp="1"/>
          </p:cNvSpPr>
          <p:nvPr>
            <p:ph type="sldNum" sz="quarter" idx="12"/>
          </p:nvPr>
        </p:nvSpPr>
        <p:spPr/>
        <p:txBody>
          <a:bodyPr/>
          <a:lstStyle/>
          <a:p>
            <a:fld id="{5D63841E-FDE4-4F95-B5AA-F5EB88A7EDBE}" type="slidenum">
              <a:rPr lang="en-US" smtClean="0"/>
              <a:pPr/>
              <a:t>‹#›</a:t>
            </a:fld>
            <a:endParaRPr lang="en-US" dirty="0"/>
          </a:p>
        </p:txBody>
      </p:sp>
      <p:sp>
        <p:nvSpPr>
          <p:cNvPr id="7" name="Pladsholder til billede 6" descr="[logo:BlackWhite]"/>
          <p:cNvSpPr>
            <a:spLocks noGrp="1" noChangeAspect="1"/>
          </p:cNvSpPr>
          <p:nvPr>
            <p:ph type="pic" sz="quarter" idx="13" hasCustomPrompt="1"/>
          </p:nvPr>
        </p:nvSpPr>
        <p:spPr>
          <a:xfrm>
            <a:off x="0" y="3896916"/>
            <a:ext cx="12192000" cy="2988469"/>
          </a:xfrm>
          <a:solidFill>
            <a:schemeClr val="bg1">
              <a:lumMod val="75000"/>
            </a:schemeClr>
          </a:solidFill>
          <a:ln>
            <a:noFill/>
          </a:ln>
        </p:spPr>
        <p:txBody>
          <a:bodyPr lIns="540000" tIns="0" rIns="6480000" anchor="ctr" anchorCtr="0"/>
          <a:lstStyle>
            <a:lvl1pPr>
              <a:defRPr sz="1600" baseline="0"/>
            </a:lvl1pPr>
          </a:lstStyle>
          <a:p>
            <a:r>
              <a:rPr lang="da-DK" dirty="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625476" y="1583531"/>
            <a:ext cx="10893424" cy="215154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Pladsholder til tekst 8"/>
          <p:cNvSpPr>
            <a:spLocks noGrp="1"/>
          </p:cNvSpPr>
          <p:nvPr>
            <p:ph type="body" sz="quarter" idx="15" hasCustomPrompt="1"/>
          </p:nvPr>
        </p:nvSpPr>
        <p:spPr>
          <a:xfrm>
            <a:off x="10173600" y="6066000"/>
            <a:ext cx="15120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195479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391" y="576000"/>
            <a:ext cx="10896607" cy="841638"/>
          </a:xfrm>
          <a:prstGeom prst="rect">
            <a:avLst/>
          </a:prstGeom>
          <a:noFill/>
          <a:ln>
            <a:noFill/>
          </a:ln>
        </p:spPr>
        <p:txBody>
          <a:bodyPr vert="horz" lIns="0" tIns="0" rIns="0" bIns="0" rtlCol="0" anchor="t" anchorCtr="0">
            <a:normAutofit/>
          </a:bodyPr>
          <a:lstStyle/>
          <a:p>
            <a:r>
              <a:rPr lang="en-US" dirty="0"/>
              <a:t>Klik for at redigere i master</a:t>
            </a:r>
          </a:p>
        </p:txBody>
      </p:sp>
      <p:sp>
        <p:nvSpPr>
          <p:cNvPr id="3" name="Pladsholder til tekst 2"/>
          <p:cNvSpPr>
            <a:spLocks noGrp="1"/>
          </p:cNvSpPr>
          <p:nvPr>
            <p:ph type="body" idx="1"/>
          </p:nvPr>
        </p:nvSpPr>
        <p:spPr>
          <a:xfrm>
            <a:off x="623999" y="1584001"/>
            <a:ext cx="10895999" cy="4106304"/>
          </a:xfrm>
          <a:prstGeom prst="rect">
            <a:avLst/>
          </a:prstGeom>
          <a:noFill/>
          <a:ln>
            <a:noFill/>
          </a:ln>
        </p:spPr>
        <p:txBody>
          <a:bodyPr vert="horz" lIns="0" tIns="0" rIns="0" bIns="0" rtlCol="0" anchor="t" anchorCtr="0">
            <a:noAutofit/>
          </a:bodyPr>
          <a:lstStyle/>
          <a:p>
            <a:pPr lvl="0"/>
            <a:r>
              <a:rPr lang="en-US" dirty="0"/>
              <a:t>Klik for at redigere i master</a:t>
            </a:r>
          </a:p>
          <a:p>
            <a:pPr lvl="1"/>
            <a:r>
              <a:rPr lang="en-US" dirty="0"/>
              <a:t>Andet niveau</a:t>
            </a:r>
          </a:p>
          <a:p>
            <a:pPr lvl="2"/>
            <a:r>
              <a:rPr lang="en-US" dirty="0"/>
              <a:t>Tredje niveau</a:t>
            </a:r>
          </a:p>
          <a:p>
            <a:pPr lvl="3"/>
            <a:r>
              <a:rPr lang="en-US" dirty="0"/>
              <a:t>Fjerde niveau</a:t>
            </a:r>
          </a:p>
          <a:p>
            <a:pPr lvl="4"/>
            <a:r>
              <a:rPr lang="en-US" dirty="0"/>
              <a:t>Femte niveau</a:t>
            </a:r>
          </a:p>
          <a:p>
            <a:pPr lvl="5"/>
            <a:r>
              <a:rPr lang="en-US" dirty="0"/>
              <a:t>Sjette niveau</a:t>
            </a:r>
          </a:p>
          <a:p>
            <a:pPr lvl="6"/>
            <a:r>
              <a:rPr lang="en-US" dirty="0"/>
              <a:t>(syvende)</a:t>
            </a:r>
          </a:p>
          <a:p>
            <a:pPr lvl="7"/>
            <a:r>
              <a:rPr lang="en-US" dirty="0"/>
              <a:t>(ottende)</a:t>
            </a:r>
          </a:p>
          <a:p>
            <a:pPr lvl="8"/>
            <a:r>
              <a:rPr lang="en-US" dirty="0"/>
              <a:t>(niende)</a:t>
            </a:r>
          </a:p>
        </p:txBody>
      </p:sp>
      <p:sp>
        <p:nvSpPr>
          <p:cNvPr id="4" name="Pladsholder til dato 3"/>
          <p:cNvSpPr>
            <a:spLocks noGrp="1"/>
          </p:cNvSpPr>
          <p:nvPr>
            <p:ph type="dt" sz="half" idx="2"/>
          </p:nvPr>
        </p:nvSpPr>
        <p:spPr>
          <a:xfrm>
            <a:off x="1104000" y="6215560"/>
            <a:ext cx="864000"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fld id="{A1707CC2-C8BF-48C6-B09C-DB92AB0CBD2A}" type="datetimeFigureOut">
              <a:rPr lang="en-US" smtClean="0"/>
              <a:t>12/7/2022</a:t>
            </a:fld>
            <a:endParaRPr lang="en-US" dirty="0"/>
          </a:p>
        </p:txBody>
      </p:sp>
      <p:sp>
        <p:nvSpPr>
          <p:cNvPr id="5" name="Pladsholder til sidefod 4"/>
          <p:cNvSpPr>
            <a:spLocks noGrp="1"/>
          </p:cNvSpPr>
          <p:nvPr>
            <p:ph type="ftr" sz="quarter" idx="3"/>
          </p:nvPr>
        </p:nvSpPr>
        <p:spPr>
          <a:xfrm>
            <a:off x="2257422" y="6214350"/>
            <a:ext cx="5902577"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r>
              <a:rPr lang="en-US"/>
              <a:t>
              </a:t>
            </a:r>
            <a:endParaRPr lang="en-US" dirty="0"/>
          </a:p>
        </p:txBody>
      </p:sp>
      <p:sp>
        <p:nvSpPr>
          <p:cNvPr id="6" name="Pladsholder til diasnummer 5"/>
          <p:cNvSpPr>
            <a:spLocks noGrp="1"/>
          </p:cNvSpPr>
          <p:nvPr>
            <p:ph type="sldNum" sz="quarter" idx="4"/>
          </p:nvPr>
        </p:nvSpPr>
        <p:spPr>
          <a:xfrm>
            <a:off x="625589" y="6215923"/>
            <a:ext cx="477857" cy="360000"/>
          </a:xfrm>
          <a:prstGeom prst="rect">
            <a:avLst/>
          </a:prstGeom>
        </p:spPr>
        <p:txBody>
          <a:bodyPr vert="horz" lIns="0" tIns="0" rIns="0" bIns="0" rtlCol="0" anchor="b" anchorCtr="0">
            <a:noAutofit/>
          </a:bodyPr>
          <a:lstStyle>
            <a:lvl1pPr algn="l">
              <a:lnSpc>
                <a:spcPts val="1300"/>
              </a:lnSpc>
              <a:defRPr sz="1000" b="1">
                <a:solidFill>
                  <a:schemeClr val="tx1"/>
                </a:solidFill>
                <a:latin typeface="Trebuchet MS" panose="020B0603020202020204" pitchFamily="34" charset="0"/>
              </a:defRPr>
            </a:lvl1pPr>
          </a:lstStyle>
          <a:p>
            <a:fld id="{5D63841E-FDE4-4F95-B5AA-F5EB88A7EDBE}" type="slidenum">
              <a:rPr lang="en-US" smtClean="0"/>
              <a:pPr/>
              <a:t>‹#›</a:t>
            </a:fld>
            <a:endParaRPr lang="en-US" dirty="0"/>
          </a:p>
        </p:txBody>
      </p:sp>
      <p:pic>
        <p:nvPicPr>
          <p:cNvPr id="1026" name="Picture 2" descr="C:\Users\kg\Desktop\KOMBIT\_Version 0.1\KOMBIT_payoff_cmyk.e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77200" y="6065427"/>
            <a:ext cx="1512000" cy="47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9978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p:titleStyle>
    <p:body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dirty="0"/>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19608109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1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4.svg"/><Relationship Id="rId3" Type="http://schemas.openxmlformats.org/officeDocument/2006/relationships/image" Target="../media/image47.svg"/><Relationship Id="rId7" Type="http://schemas.openxmlformats.org/officeDocument/2006/relationships/image" Target="../media/image57.svg"/><Relationship Id="rId12" Type="http://schemas.openxmlformats.org/officeDocument/2006/relationships/image" Target="../media/image63.png"/><Relationship Id="rId2" Type="http://schemas.openxmlformats.org/officeDocument/2006/relationships/image" Target="../media/image46.png"/><Relationship Id="rId16" Type="http://schemas.openxmlformats.org/officeDocument/2006/relationships/image" Target="../media/image49.sv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55.svg"/><Relationship Id="rId15" Type="http://schemas.openxmlformats.org/officeDocument/2006/relationships/image" Target="../media/image48.png"/><Relationship Id="rId10" Type="http://schemas.openxmlformats.org/officeDocument/2006/relationships/image" Target="../media/image62.svg"/><Relationship Id="rId4" Type="http://schemas.openxmlformats.org/officeDocument/2006/relationships/image" Target="../media/image54.png"/><Relationship Id="rId9" Type="http://schemas.openxmlformats.org/officeDocument/2006/relationships/image" Target="../media/image61.png"/><Relationship Id="rId1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5.svg"/></Relationships>
</file>

<file path=ppt/slides/_rels/slide28.xml.rels><?xml version="1.0" encoding="UTF-8" standalone="yes"?>
<Relationships xmlns="http://schemas.openxmlformats.org/package/2006/relationships"><Relationship Id="rId3" Type="http://schemas.openxmlformats.org/officeDocument/2006/relationships/hyperlink" Target="https://forms.office.com/r/W9xUb8pRV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hyperlink" Target="https://www.yammer.com/ydelsesrefusion" TargetMode="External"/><Relationship Id="rId3" Type="http://schemas.openxmlformats.org/officeDocument/2006/relationships/image" Target="../media/image69.jpg"/><Relationship Id="rId7" Type="http://schemas.openxmlformats.org/officeDocument/2006/relationships/hyperlink" Target="https://share-komm.kombit.dk/P122/Delte%20dokumenter/Forms/Informationsmder.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hare-komm.kombit.dk/P122/" TargetMode="External"/><Relationship Id="rId5" Type="http://schemas.openxmlformats.org/officeDocument/2006/relationships/hyperlink" Target="https://kombit.dk/ydelsesrefusion" TargetMode="External"/><Relationship Id="rId4" Type="http://schemas.openxmlformats.org/officeDocument/2006/relationships/hyperlink" Target="mailto:ydelsesrefusion@kombit.dk" TargetMode="External"/><Relationship Id="rId9" Type="http://schemas.openxmlformats.org/officeDocument/2006/relationships/hyperlink" Target="https://ydelsesrefusion.d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5.svg"/></Relationships>
</file>

<file path=ppt/slides/_rels/slide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2C4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a-DK" dirty="0"/>
              <a:t>VELKOMMEN TIL WEBINAR om datagenopretning af løntilskud</a:t>
            </a:r>
          </a:p>
        </p:txBody>
      </p:sp>
      <p:sp>
        <p:nvSpPr>
          <p:cNvPr id="3" name="Subtitle 2"/>
          <p:cNvSpPr>
            <a:spLocks noGrp="1"/>
          </p:cNvSpPr>
          <p:nvPr>
            <p:ph type="subTitle" idx="1"/>
          </p:nvPr>
        </p:nvSpPr>
        <p:spPr/>
        <p:txBody>
          <a:bodyPr>
            <a:normAutofit/>
          </a:bodyPr>
          <a:lstStyle/>
          <a:p>
            <a:endParaRPr lang="da-DK" sz="2400" dirty="0"/>
          </a:p>
          <a:p>
            <a:r>
              <a:rPr lang="da-DK" sz="2400" dirty="0"/>
              <a:t>7. december 2022</a:t>
            </a:r>
          </a:p>
        </p:txBody>
      </p:sp>
      <p:grpSp>
        <p:nvGrpSpPr>
          <p:cNvPr id="4" name="Gruppe 3">
            <a:extLst>
              <a:ext uri="{FF2B5EF4-FFF2-40B4-BE49-F238E27FC236}">
                <a16:creationId xmlns:a16="http://schemas.microsoft.com/office/drawing/2014/main" id="{28792007-EAC1-4211-8806-C41D2966B65E}"/>
              </a:ext>
            </a:extLst>
          </p:cNvPr>
          <p:cNvGrpSpPr/>
          <p:nvPr/>
        </p:nvGrpSpPr>
        <p:grpSpPr>
          <a:xfrm>
            <a:off x="7932520" y="1914433"/>
            <a:ext cx="1782576" cy="1632094"/>
            <a:chOff x="9040099" y="4960681"/>
            <a:chExt cx="2168273" cy="1950074"/>
          </a:xfrm>
          <a:solidFill>
            <a:srgbClr val="8E2C48"/>
          </a:solidFill>
        </p:grpSpPr>
        <p:sp>
          <p:nvSpPr>
            <p:cNvPr id="5" name="Ellipse 4">
              <a:extLst>
                <a:ext uri="{FF2B5EF4-FFF2-40B4-BE49-F238E27FC236}">
                  <a16:creationId xmlns:a16="http://schemas.microsoft.com/office/drawing/2014/main" id="{BB0E3042-5EE8-4DF8-85A7-6FB7F12FF09A}"/>
                </a:ext>
              </a:extLst>
            </p:cNvPr>
            <p:cNvSpPr/>
            <p:nvPr/>
          </p:nvSpPr>
          <p:spPr>
            <a:xfrm>
              <a:off x="9040099" y="4960681"/>
              <a:ext cx="2168273" cy="1950074"/>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a:latin typeface="Trebuchet MS" panose="020B0603020202020204" pitchFamily="34" charset="0"/>
              </a:endParaRPr>
            </a:p>
          </p:txBody>
        </p:sp>
        <p:sp>
          <p:nvSpPr>
            <p:cNvPr id="6" name="Rektangel 5">
              <a:extLst>
                <a:ext uri="{FF2B5EF4-FFF2-40B4-BE49-F238E27FC236}">
                  <a16:creationId xmlns:a16="http://schemas.microsoft.com/office/drawing/2014/main" id="{615242EC-AE80-4C74-B5DC-AE89D0802A53}"/>
                </a:ext>
              </a:extLst>
            </p:cNvPr>
            <p:cNvSpPr/>
            <p:nvPr/>
          </p:nvSpPr>
          <p:spPr>
            <a:xfrm>
              <a:off x="9260265" y="5374338"/>
              <a:ext cx="1577592" cy="992900"/>
            </a:xfrm>
            <a:prstGeom prst="rect">
              <a:avLst/>
            </a:prstGeom>
            <a:noFill/>
          </p:spPr>
          <p:txBody>
            <a:bodyPr wrap="square">
              <a:spAutoFit/>
            </a:bodyPr>
            <a:lstStyle/>
            <a:p>
              <a:pPr algn="ctr"/>
              <a:r>
                <a:rPr lang="da-DK" sz="1600" dirty="0">
                  <a:solidFill>
                    <a:schemeClr val="bg1"/>
                  </a:solidFill>
                </a:rPr>
                <a:t>Stil spørgsmål i chatten</a:t>
              </a:r>
            </a:p>
          </p:txBody>
        </p:sp>
      </p:grpSp>
      <p:sp>
        <p:nvSpPr>
          <p:cNvPr id="7" name="Ellipse 6">
            <a:extLst>
              <a:ext uri="{FF2B5EF4-FFF2-40B4-BE49-F238E27FC236}">
                <a16:creationId xmlns:a16="http://schemas.microsoft.com/office/drawing/2014/main" id="{1B6CDE45-CFF3-4136-9E7E-E88573729061}"/>
              </a:ext>
            </a:extLst>
          </p:cNvPr>
          <p:cNvSpPr/>
          <p:nvPr/>
        </p:nvSpPr>
        <p:spPr>
          <a:xfrm>
            <a:off x="9778101" y="2558168"/>
            <a:ext cx="1697514" cy="1491067"/>
          </a:xfrm>
          <a:prstGeom prst="ellipse">
            <a:avLst/>
          </a:prstGeom>
          <a:solidFill>
            <a:srgbClr val="8E2C4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dirty="0">
                <a:latin typeface="Trebuchet MS" panose="020B0603020202020204" pitchFamily="34" charset="0"/>
              </a:rPr>
              <a:t>Vi optager mødet</a:t>
            </a:r>
          </a:p>
        </p:txBody>
      </p:sp>
      <p:grpSp>
        <p:nvGrpSpPr>
          <p:cNvPr id="8" name="Gruppe 7">
            <a:extLst>
              <a:ext uri="{FF2B5EF4-FFF2-40B4-BE49-F238E27FC236}">
                <a16:creationId xmlns:a16="http://schemas.microsoft.com/office/drawing/2014/main" id="{1DDCB9AF-13E8-4906-810A-3B02308AD45B}"/>
              </a:ext>
            </a:extLst>
          </p:cNvPr>
          <p:cNvGrpSpPr/>
          <p:nvPr/>
        </p:nvGrpSpPr>
        <p:grpSpPr>
          <a:xfrm>
            <a:off x="9303546" y="980728"/>
            <a:ext cx="1782575" cy="1632093"/>
            <a:chOff x="8588297" y="3193928"/>
            <a:chExt cx="2609385" cy="2588736"/>
          </a:xfrm>
          <a:solidFill>
            <a:srgbClr val="8E2C48"/>
          </a:solidFill>
        </p:grpSpPr>
        <p:sp>
          <p:nvSpPr>
            <p:cNvPr id="9" name="Ellipse 8">
              <a:extLst>
                <a:ext uri="{FF2B5EF4-FFF2-40B4-BE49-F238E27FC236}">
                  <a16:creationId xmlns:a16="http://schemas.microsoft.com/office/drawing/2014/main" id="{EA081B1E-77A3-45B9-9E81-B51AB7445763}"/>
                </a:ext>
              </a:extLst>
            </p:cNvPr>
            <p:cNvSpPr/>
            <p:nvPr/>
          </p:nvSpPr>
          <p:spPr>
            <a:xfrm>
              <a:off x="8588297" y="3193928"/>
              <a:ext cx="2609385" cy="2588736"/>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a:latin typeface="Trebuchet MS" panose="020B0603020202020204" pitchFamily="34" charset="0"/>
              </a:endParaRPr>
            </a:p>
          </p:txBody>
        </p:sp>
        <p:pic>
          <p:nvPicPr>
            <p:cNvPr id="10" name="Grafik 9" descr="Radiomikrofon">
              <a:extLst>
                <a:ext uri="{FF2B5EF4-FFF2-40B4-BE49-F238E27FC236}">
                  <a16:creationId xmlns:a16="http://schemas.microsoft.com/office/drawing/2014/main" id="{65FB1D0E-E36C-44AE-BAAF-306639DBBA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3152" y="4469386"/>
              <a:ext cx="959673" cy="959673"/>
            </a:xfrm>
            <a:prstGeom prst="rect">
              <a:avLst/>
            </a:prstGeom>
          </p:spPr>
        </p:pic>
        <p:sp>
          <p:nvSpPr>
            <p:cNvPr id="11" name="Rektangel 10">
              <a:extLst>
                <a:ext uri="{FF2B5EF4-FFF2-40B4-BE49-F238E27FC236}">
                  <a16:creationId xmlns:a16="http://schemas.microsoft.com/office/drawing/2014/main" id="{F22F1B89-CADA-46B6-B2F3-8A90D278F3AE}"/>
                </a:ext>
              </a:extLst>
            </p:cNvPr>
            <p:cNvSpPr/>
            <p:nvPr/>
          </p:nvSpPr>
          <p:spPr>
            <a:xfrm>
              <a:off x="8845331" y="3513037"/>
              <a:ext cx="2025472" cy="927538"/>
            </a:xfrm>
            <a:prstGeom prst="rect">
              <a:avLst/>
            </a:prstGeom>
            <a:noFill/>
          </p:spPr>
          <p:txBody>
            <a:bodyPr wrap="square">
              <a:spAutoFit/>
            </a:bodyPr>
            <a:lstStyle/>
            <a:p>
              <a:pPr algn="ctr"/>
              <a:r>
                <a:rPr lang="da-DK" sz="1600" dirty="0">
                  <a:solidFill>
                    <a:schemeClr val="bg1"/>
                  </a:solidFill>
                </a:rPr>
                <a:t>Sluk din mikrofon</a:t>
              </a:r>
              <a:endParaRPr lang="da-DK" sz="1600" dirty="0">
                <a:solidFill>
                  <a:schemeClr val="bg1"/>
                </a:solidFill>
                <a:latin typeface="Trebuchet MS" panose="020B0603020202020204" pitchFamily="34" charset="0"/>
              </a:endParaRPr>
            </a:p>
          </p:txBody>
        </p:sp>
        <p:cxnSp>
          <p:nvCxnSpPr>
            <p:cNvPr id="12" name="Lige forbindelse 11">
              <a:extLst>
                <a:ext uri="{FF2B5EF4-FFF2-40B4-BE49-F238E27FC236}">
                  <a16:creationId xmlns:a16="http://schemas.microsoft.com/office/drawing/2014/main" id="{05402DDF-7EDA-471A-AEEA-3433B6618553}"/>
                </a:ext>
              </a:extLst>
            </p:cNvPr>
            <p:cNvCxnSpPr>
              <a:cxnSpLocks/>
            </p:cNvCxnSpPr>
            <p:nvPr/>
          </p:nvCxnSpPr>
          <p:spPr>
            <a:xfrm>
              <a:off x="9552737" y="4657766"/>
              <a:ext cx="680503" cy="537830"/>
            </a:xfrm>
            <a:prstGeom prst="line">
              <a:avLst/>
            </a:prstGeom>
            <a:grpFill/>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20432ACE-FC7B-4A0E-B266-A427F0BF69C3}"/>
                </a:ext>
              </a:extLst>
            </p:cNvPr>
            <p:cNvCxnSpPr>
              <a:cxnSpLocks/>
            </p:cNvCxnSpPr>
            <p:nvPr/>
          </p:nvCxnSpPr>
          <p:spPr>
            <a:xfrm flipV="1">
              <a:off x="9552737" y="4657766"/>
              <a:ext cx="680503" cy="537830"/>
            </a:xfrm>
            <a:prstGeom prst="line">
              <a:avLst/>
            </a:prstGeom>
            <a:grpFill/>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uppe 13">
            <a:extLst>
              <a:ext uri="{FF2B5EF4-FFF2-40B4-BE49-F238E27FC236}">
                <a16:creationId xmlns:a16="http://schemas.microsoft.com/office/drawing/2014/main" id="{789388DB-D2C2-49F7-A111-EEFCBA2A58D6}"/>
              </a:ext>
            </a:extLst>
          </p:cNvPr>
          <p:cNvGrpSpPr/>
          <p:nvPr/>
        </p:nvGrpSpPr>
        <p:grpSpPr>
          <a:xfrm>
            <a:off x="8388401" y="3410381"/>
            <a:ext cx="1782576" cy="1632094"/>
            <a:chOff x="9040099" y="4960681"/>
            <a:chExt cx="2168273" cy="1950074"/>
          </a:xfrm>
          <a:solidFill>
            <a:srgbClr val="8E2C48"/>
          </a:solidFill>
        </p:grpSpPr>
        <p:sp>
          <p:nvSpPr>
            <p:cNvPr id="15" name="Ellipse 14">
              <a:extLst>
                <a:ext uri="{FF2B5EF4-FFF2-40B4-BE49-F238E27FC236}">
                  <a16:creationId xmlns:a16="http://schemas.microsoft.com/office/drawing/2014/main" id="{281ADE02-6334-4FA7-937B-B9E1E5D9EF90}"/>
                </a:ext>
              </a:extLst>
            </p:cNvPr>
            <p:cNvSpPr/>
            <p:nvPr/>
          </p:nvSpPr>
          <p:spPr>
            <a:xfrm>
              <a:off x="9040099" y="4960681"/>
              <a:ext cx="2168273" cy="1950074"/>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a:latin typeface="Trebuchet MS" panose="020B0603020202020204" pitchFamily="34" charset="0"/>
              </a:endParaRPr>
            </a:p>
          </p:txBody>
        </p:sp>
        <p:sp>
          <p:nvSpPr>
            <p:cNvPr id="16" name="Rektangel 15">
              <a:extLst>
                <a:ext uri="{FF2B5EF4-FFF2-40B4-BE49-F238E27FC236}">
                  <a16:creationId xmlns:a16="http://schemas.microsoft.com/office/drawing/2014/main" id="{CD89946B-E64C-4C8B-B716-38472C43F3E4}"/>
                </a:ext>
              </a:extLst>
            </p:cNvPr>
            <p:cNvSpPr/>
            <p:nvPr/>
          </p:nvSpPr>
          <p:spPr>
            <a:xfrm>
              <a:off x="9335439" y="5196806"/>
              <a:ext cx="1577592" cy="698706"/>
            </a:xfrm>
            <a:prstGeom prst="rect">
              <a:avLst/>
            </a:prstGeom>
            <a:noFill/>
          </p:spPr>
          <p:txBody>
            <a:bodyPr wrap="square">
              <a:spAutoFit/>
            </a:bodyPr>
            <a:lstStyle/>
            <a:p>
              <a:pPr algn="ctr"/>
              <a:r>
                <a:rPr lang="da-DK" sz="1600" dirty="0">
                  <a:solidFill>
                    <a:schemeClr val="bg1"/>
                  </a:solidFill>
                </a:rPr>
                <a:t>Sluk dit kamera</a:t>
              </a:r>
            </a:p>
          </p:txBody>
        </p:sp>
      </p:grpSp>
      <p:pic>
        <p:nvPicPr>
          <p:cNvPr id="20" name="Grafik 19" descr="Webkamera med massiv udfyldning">
            <a:extLst>
              <a:ext uri="{FF2B5EF4-FFF2-40B4-BE49-F238E27FC236}">
                <a16:creationId xmlns:a16="http://schemas.microsoft.com/office/drawing/2014/main" id="{AE0F6888-A48B-4E5A-AE64-466961DD0D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45096" y="4031697"/>
            <a:ext cx="914400" cy="914400"/>
          </a:xfrm>
          <a:prstGeom prst="rect">
            <a:avLst/>
          </a:prstGeom>
        </p:spPr>
      </p:pic>
      <p:cxnSp>
        <p:nvCxnSpPr>
          <p:cNvPr id="17" name="Lige forbindelse 16">
            <a:extLst>
              <a:ext uri="{FF2B5EF4-FFF2-40B4-BE49-F238E27FC236}">
                <a16:creationId xmlns:a16="http://schemas.microsoft.com/office/drawing/2014/main" id="{A567AE3F-1461-122D-E99F-F7677BF65708}"/>
              </a:ext>
            </a:extLst>
          </p:cNvPr>
          <p:cNvCxnSpPr>
            <a:cxnSpLocks/>
          </p:cNvCxnSpPr>
          <p:nvPr/>
        </p:nvCxnSpPr>
        <p:spPr>
          <a:xfrm>
            <a:off x="9026013" y="4142998"/>
            <a:ext cx="575017" cy="588228"/>
          </a:xfrm>
          <a:prstGeom prst="line">
            <a:avLst/>
          </a:prstGeom>
          <a:solidFill>
            <a:srgbClr val="8E2C48"/>
          </a:solidFill>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540DBBDA-4554-6F43-DBFF-6F18390EAD1B}"/>
              </a:ext>
            </a:extLst>
          </p:cNvPr>
          <p:cNvCxnSpPr>
            <a:cxnSpLocks/>
          </p:cNvCxnSpPr>
          <p:nvPr/>
        </p:nvCxnSpPr>
        <p:spPr>
          <a:xfrm flipV="1">
            <a:off x="9026013" y="4123692"/>
            <a:ext cx="575017" cy="580082"/>
          </a:xfrm>
          <a:prstGeom prst="line">
            <a:avLst/>
          </a:prstGeom>
          <a:solidFill>
            <a:srgbClr val="8E2C48"/>
          </a:solidFill>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79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72470BE-E410-4750-97FF-D0F175BF916B}"/>
              </a:ext>
            </a:extLst>
          </p:cNvPr>
          <p:cNvSpPr/>
          <p:nvPr/>
        </p:nvSpPr>
        <p:spPr>
          <a:xfrm>
            <a:off x="5074652" y="2081463"/>
            <a:ext cx="1636295" cy="1347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2000" b="1" dirty="0">
                <a:latin typeface="Trebuchet MS" panose="020B0603020202020204" pitchFamily="34" charset="0"/>
              </a:rPr>
              <a:t>SKAT</a:t>
            </a:r>
          </a:p>
          <a:p>
            <a:pPr algn="ctr"/>
            <a:r>
              <a:rPr lang="da-DK" sz="2000" b="1" dirty="0" err="1">
                <a:latin typeface="Trebuchet MS" panose="020B0603020202020204" pitchFamily="34" charset="0"/>
              </a:rPr>
              <a:t>eIndkomst</a:t>
            </a:r>
            <a:endParaRPr lang="da-DK" sz="2000" b="1" dirty="0">
              <a:latin typeface="Trebuchet MS" panose="020B0603020202020204" pitchFamily="34" charset="0"/>
            </a:endParaRPr>
          </a:p>
        </p:txBody>
      </p:sp>
      <p:grpSp>
        <p:nvGrpSpPr>
          <p:cNvPr id="5" name="Gruppe 4">
            <a:extLst>
              <a:ext uri="{FF2B5EF4-FFF2-40B4-BE49-F238E27FC236}">
                <a16:creationId xmlns:a16="http://schemas.microsoft.com/office/drawing/2014/main" id="{8526DC7A-7823-4836-9259-745E8B6B439A}"/>
              </a:ext>
            </a:extLst>
          </p:cNvPr>
          <p:cNvGrpSpPr/>
          <p:nvPr/>
        </p:nvGrpSpPr>
        <p:grpSpPr>
          <a:xfrm>
            <a:off x="8112714" y="1944103"/>
            <a:ext cx="988176" cy="1211848"/>
            <a:chOff x="6486358" y="2521952"/>
            <a:chExt cx="988176" cy="1211848"/>
          </a:xfrm>
        </p:grpSpPr>
        <p:sp>
          <p:nvSpPr>
            <p:cNvPr id="6" name="Cylinder 5">
              <a:extLst>
                <a:ext uri="{FF2B5EF4-FFF2-40B4-BE49-F238E27FC236}">
                  <a16:creationId xmlns:a16="http://schemas.microsoft.com/office/drawing/2014/main" id="{1917263D-A41E-4042-AFC6-2089DC3456A7}"/>
                </a:ext>
              </a:extLst>
            </p:cNvPr>
            <p:cNvSpPr/>
            <p:nvPr/>
          </p:nvSpPr>
          <p:spPr>
            <a:xfrm>
              <a:off x="6486358" y="3055352"/>
              <a:ext cx="988176" cy="678448"/>
            </a:xfrm>
            <a:prstGeom prst="can">
              <a:avLst/>
            </a:prstGeom>
            <a:solidFill>
              <a:srgbClr val="8E2C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400" dirty="0">
                  <a:latin typeface="Trebuchet MS" panose="020B0603020202020204" pitchFamily="34" charset="0"/>
                </a:rPr>
                <a:t>YR</a:t>
              </a:r>
            </a:p>
          </p:txBody>
        </p:sp>
        <p:grpSp>
          <p:nvGrpSpPr>
            <p:cNvPr id="7" name="Gruppe 6">
              <a:extLst>
                <a:ext uri="{FF2B5EF4-FFF2-40B4-BE49-F238E27FC236}">
                  <a16:creationId xmlns:a16="http://schemas.microsoft.com/office/drawing/2014/main" id="{6182EC25-4DAD-4706-84C1-837734D204D7}"/>
                </a:ext>
              </a:extLst>
            </p:cNvPr>
            <p:cNvGrpSpPr>
              <a:grpSpLocks noChangeAspect="1"/>
            </p:cNvGrpSpPr>
            <p:nvPr/>
          </p:nvGrpSpPr>
          <p:grpSpPr>
            <a:xfrm>
              <a:off x="6745664" y="2521952"/>
              <a:ext cx="465304" cy="635000"/>
              <a:chOff x="3175" y="-3175"/>
              <a:chExt cx="5027613" cy="6861175"/>
            </a:xfrm>
          </p:grpSpPr>
          <p:sp>
            <p:nvSpPr>
              <p:cNvPr id="8" name="Freeform 5">
                <a:extLst>
                  <a:ext uri="{FF2B5EF4-FFF2-40B4-BE49-F238E27FC236}">
                    <a16:creationId xmlns:a16="http://schemas.microsoft.com/office/drawing/2014/main" id="{7C8C100B-6E07-4FC4-9EBD-1CE16905B0C9}"/>
                  </a:ext>
                </a:extLst>
              </p:cNvPr>
              <p:cNvSpPr>
                <a:spLocks noEditPoints="1"/>
              </p:cNvSpPr>
              <p:nvPr/>
            </p:nvSpPr>
            <p:spPr bwMode="auto">
              <a:xfrm>
                <a:off x="3175" y="-3175"/>
                <a:ext cx="5027613" cy="6861175"/>
              </a:xfrm>
              <a:custGeom>
                <a:avLst/>
                <a:gdLst>
                  <a:gd name="T0" fmla="*/ 1365 w 1754"/>
                  <a:gd name="T1" fmla="*/ 0 h 2392"/>
                  <a:gd name="T2" fmla="*/ 388 w 1754"/>
                  <a:gd name="T3" fmla="*/ 0 h 2392"/>
                  <a:gd name="T4" fmla="*/ 0 w 1754"/>
                  <a:gd name="T5" fmla="*/ 388 h 2392"/>
                  <a:gd name="T6" fmla="*/ 0 w 1754"/>
                  <a:gd name="T7" fmla="*/ 2003 h 2392"/>
                  <a:gd name="T8" fmla="*/ 388 w 1754"/>
                  <a:gd name="T9" fmla="*/ 2392 h 2392"/>
                  <a:gd name="T10" fmla="*/ 1365 w 1754"/>
                  <a:gd name="T11" fmla="*/ 2392 h 2392"/>
                  <a:gd name="T12" fmla="*/ 1754 w 1754"/>
                  <a:gd name="T13" fmla="*/ 2003 h 2392"/>
                  <a:gd name="T14" fmla="*/ 1754 w 1754"/>
                  <a:gd name="T15" fmla="*/ 388 h 2392"/>
                  <a:gd name="T16" fmla="*/ 1365 w 1754"/>
                  <a:gd name="T17" fmla="*/ 0 h 2392"/>
                  <a:gd name="T18" fmla="*/ 595 w 1754"/>
                  <a:gd name="T19" fmla="*/ 2073 h 2392"/>
                  <a:gd name="T20" fmla="*/ 495 w 1754"/>
                  <a:gd name="T21" fmla="*/ 2073 h 2392"/>
                  <a:gd name="T22" fmla="*/ 445 w 1754"/>
                  <a:gd name="T23" fmla="*/ 1998 h 2392"/>
                  <a:gd name="T24" fmla="*/ 395 w 1754"/>
                  <a:gd name="T25" fmla="*/ 2073 h 2392"/>
                  <a:gd name="T26" fmla="*/ 296 w 1754"/>
                  <a:gd name="T27" fmla="*/ 2073 h 2392"/>
                  <a:gd name="T28" fmla="*/ 395 w 1754"/>
                  <a:gd name="T29" fmla="*/ 1914 h 2392"/>
                  <a:gd name="T30" fmla="*/ 296 w 1754"/>
                  <a:gd name="T31" fmla="*/ 1754 h 2392"/>
                  <a:gd name="T32" fmla="*/ 395 w 1754"/>
                  <a:gd name="T33" fmla="*/ 1754 h 2392"/>
                  <a:gd name="T34" fmla="*/ 445 w 1754"/>
                  <a:gd name="T35" fmla="*/ 1829 h 2392"/>
                  <a:gd name="T36" fmla="*/ 495 w 1754"/>
                  <a:gd name="T37" fmla="*/ 1754 h 2392"/>
                  <a:gd name="T38" fmla="*/ 595 w 1754"/>
                  <a:gd name="T39" fmla="*/ 1754 h 2392"/>
                  <a:gd name="T40" fmla="*/ 495 w 1754"/>
                  <a:gd name="T41" fmla="*/ 1914 h 2392"/>
                  <a:gd name="T42" fmla="*/ 595 w 1754"/>
                  <a:gd name="T43" fmla="*/ 2073 h 2392"/>
                  <a:gd name="T44" fmla="*/ 558 w 1754"/>
                  <a:gd name="T45" fmla="*/ 1435 h 2392"/>
                  <a:gd name="T46" fmla="*/ 558 w 1754"/>
                  <a:gd name="T47" fmla="*/ 1515 h 2392"/>
                  <a:gd name="T48" fmla="*/ 478 w 1754"/>
                  <a:gd name="T49" fmla="*/ 1515 h 2392"/>
                  <a:gd name="T50" fmla="*/ 478 w 1754"/>
                  <a:gd name="T51" fmla="*/ 1595 h 2392"/>
                  <a:gd name="T52" fmla="*/ 398 w 1754"/>
                  <a:gd name="T53" fmla="*/ 1595 h 2392"/>
                  <a:gd name="T54" fmla="*/ 398 w 1754"/>
                  <a:gd name="T55" fmla="*/ 1515 h 2392"/>
                  <a:gd name="T56" fmla="*/ 319 w 1754"/>
                  <a:gd name="T57" fmla="*/ 1515 h 2392"/>
                  <a:gd name="T58" fmla="*/ 319 w 1754"/>
                  <a:gd name="T59" fmla="*/ 1435 h 2392"/>
                  <a:gd name="T60" fmla="*/ 398 w 1754"/>
                  <a:gd name="T61" fmla="*/ 1435 h 2392"/>
                  <a:gd name="T62" fmla="*/ 398 w 1754"/>
                  <a:gd name="T63" fmla="*/ 1355 h 2392"/>
                  <a:gd name="T64" fmla="*/ 478 w 1754"/>
                  <a:gd name="T65" fmla="*/ 1355 h 2392"/>
                  <a:gd name="T66" fmla="*/ 478 w 1754"/>
                  <a:gd name="T67" fmla="*/ 1435 h 2392"/>
                  <a:gd name="T68" fmla="*/ 558 w 1754"/>
                  <a:gd name="T69" fmla="*/ 1435 h 2392"/>
                  <a:gd name="T70" fmla="*/ 1293 w 1754"/>
                  <a:gd name="T71" fmla="*/ 2073 h 2392"/>
                  <a:gd name="T72" fmla="*/ 1193 w 1754"/>
                  <a:gd name="T73" fmla="*/ 2073 h 2392"/>
                  <a:gd name="T74" fmla="*/ 1392 w 1754"/>
                  <a:gd name="T75" fmla="*/ 1754 h 2392"/>
                  <a:gd name="T76" fmla="*/ 1492 w 1754"/>
                  <a:gd name="T77" fmla="*/ 1754 h 2392"/>
                  <a:gd name="T78" fmla="*/ 1293 w 1754"/>
                  <a:gd name="T79" fmla="*/ 2073 h 2392"/>
                  <a:gd name="T80" fmla="*/ 1515 w 1754"/>
                  <a:gd name="T81" fmla="*/ 1515 h 2392"/>
                  <a:gd name="T82" fmla="*/ 1196 w 1754"/>
                  <a:gd name="T83" fmla="*/ 1515 h 2392"/>
                  <a:gd name="T84" fmla="*/ 1196 w 1754"/>
                  <a:gd name="T85" fmla="*/ 1435 h 2392"/>
                  <a:gd name="T86" fmla="*/ 1515 w 1754"/>
                  <a:gd name="T87" fmla="*/ 1435 h 2392"/>
                  <a:gd name="T88" fmla="*/ 1515 w 1754"/>
                  <a:gd name="T89" fmla="*/ 1515 h 2392"/>
                  <a:gd name="T90" fmla="*/ 1515 w 1754"/>
                  <a:gd name="T91" fmla="*/ 847 h 2392"/>
                  <a:gd name="T92" fmla="*/ 1086 w 1754"/>
                  <a:gd name="T93" fmla="*/ 1276 h 2392"/>
                  <a:gd name="T94" fmla="*/ 668 w 1754"/>
                  <a:gd name="T95" fmla="*/ 1276 h 2392"/>
                  <a:gd name="T96" fmla="*/ 239 w 1754"/>
                  <a:gd name="T97" fmla="*/ 847 h 2392"/>
                  <a:gd name="T98" fmla="*/ 239 w 1754"/>
                  <a:gd name="T99" fmla="*/ 747 h 2392"/>
                  <a:gd name="T100" fmla="*/ 668 w 1754"/>
                  <a:gd name="T101" fmla="*/ 319 h 2392"/>
                  <a:gd name="T102" fmla="*/ 1086 w 1754"/>
                  <a:gd name="T103" fmla="*/ 319 h 2392"/>
                  <a:gd name="T104" fmla="*/ 1515 w 1754"/>
                  <a:gd name="T105" fmla="*/ 747 h 2392"/>
                  <a:gd name="T106" fmla="*/ 1515 w 1754"/>
                  <a:gd name="T107" fmla="*/ 847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4" h="2392">
                    <a:moveTo>
                      <a:pt x="1365" y="0"/>
                    </a:moveTo>
                    <a:cubicBezTo>
                      <a:pt x="388" y="0"/>
                      <a:pt x="388" y="0"/>
                      <a:pt x="388" y="0"/>
                    </a:cubicBezTo>
                    <a:cubicBezTo>
                      <a:pt x="174" y="0"/>
                      <a:pt x="0" y="174"/>
                      <a:pt x="0" y="388"/>
                    </a:cubicBezTo>
                    <a:cubicBezTo>
                      <a:pt x="0" y="2003"/>
                      <a:pt x="0" y="2003"/>
                      <a:pt x="0" y="2003"/>
                    </a:cubicBezTo>
                    <a:cubicBezTo>
                      <a:pt x="0" y="2218"/>
                      <a:pt x="174" y="2392"/>
                      <a:pt x="388" y="2392"/>
                    </a:cubicBezTo>
                    <a:cubicBezTo>
                      <a:pt x="1365" y="2392"/>
                      <a:pt x="1365" y="2392"/>
                      <a:pt x="1365" y="2392"/>
                    </a:cubicBezTo>
                    <a:cubicBezTo>
                      <a:pt x="1580" y="2392"/>
                      <a:pt x="1754" y="2218"/>
                      <a:pt x="1754" y="2003"/>
                    </a:cubicBezTo>
                    <a:cubicBezTo>
                      <a:pt x="1754" y="388"/>
                      <a:pt x="1754" y="388"/>
                      <a:pt x="1754" y="388"/>
                    </a:cubicBezTo>
                    <a:cubicBezTo>
                      <a:pt x="1754" y="174"/>
                      <a:pt x="1580" y="0"/>
                      <a:pt x="1365" y="0"/>
                    </a:cubicBezTo>
                    <a:close/>
                    <a:moveTo>
                      <a:pt x="595" y="2073"/>
                    </a:moveTo>
                    <a:cubicBezTo>
                      <a:pt x="495" y="2073"/>
                      <a:pt x="495" y="2073"/>
                      <a:pt x="495" y="2073"/>
                    </a:cubicBezTo>
                    <a:cubicBezTo>
                      <a:pt x="445" y="1998"/>
                      <a:pt x="445" y="1998"/>
                      <a:pt x="445" y="1998"/>
                    </a:cubicBezTo>
                    <a:cubicBezTo>
                      <a:pt x="395" y="2073"/>
                      <a:pt x="395" y="2073"/>
                      <a:pt x="395" y="2073"/>
                    </a:cubicBezTo>
                    <a:cubicBezTo>
                      <a:pt x="296" y="2073"/>
                      <a:pt x="296" y="2073"/>
                      <a:pt x="296" y="2073"/>
                    </a:cubicBezTo>
                    <a:cubicBezTo>
                      <a:pt x="395" y="1914"/>
                      <a:pt x="395" y="1914"/>
                      <a:pt x="395" y="1914"/>
                    </a:cubicBezTo>
                    <a:cubicBezTo>
                      <a:pt x="296" y="1754"/>
                      <a:pt x="296" y="1754"/>
                      <a:pt x="296" y="1754"/>
                    </a:cubicBezTo>
                    <a:cubicBezTo>
                      <a:pt x="395" y="1754"/>
                      <a:pt x="395" y="1754"/>
                      <a:pt x="395" y="1754"/>
                    </a:cubicBezTo>
                    <a:cubicBezTo>
                      <a:pt x="445" y="1829"/>
                      <a:pt x="445" y="1829"/>
                      <a:pt x="445" y="1829"/>
                    </a:cubicBezTo>
                    <a:cubicBezTo>
                      <a:pt x="495" y="1754"/>
                      <a:pt x="495" y="1754"/>
                      <a:pt x="495" y="1754"/>
                    </a:cubicBezTo>
                    <a:cubicBezTo>
                      <a:pt x="595" y="1754"/>
                      <a:pt x="595" y="1754"/>
                      <a:pt x="595" y="1754"/>
                    </a:cubicBezTo>
                    <a:cubicBezTo>
                      <a:pt x="495" y="1914"/>
                      <a:pt x="495" y="1914"/>
                      <a:pt x="495" y="1914"/>
                    </a:cubicBezTo>
                    <a:lnTo>
                      <a:pt x="595" y="2073"/>
                    </a:lnTo>
                    <a:close/>
                    <a:moveTo>
                      <a:pt x="558" y="1435"/>
                    </a:moveTo>
                    <a:cubicBezTo>
                      <a:pt x="558" y="1515"/>
                      <a:pt x="558" y="1515"/>
                      <a:pt x="558" y="1515"/>
                    </a:cubicBezTo>
                    <a:cubicBezTo>
                      <a:pt x="478" y="1515"/>
                      <a:pt x="478" y="1515"/>
                      <a:pt x="478" y="1515"/>
                    </a:cubicBezTo>
                    <a:cubicBezTo>
                      <a:pt x="478" y="1595"/>
                      <a:pt x="478" y="1595"/>
                      <a:pt x="478" y="1595"/>
                    </a:cubicBezTo>
                    <a:cubicBezTo>
                      <a:pt x="398" y="1595"/>
                      <a:pt x="398" y="1595"/>
                      <a:pt x="398" y="1595"/>
                    </a:cubicBezTo>
                    <a:cubicBezTo>
                      <a:pt x="398" y="1515"/>
                      <a:pt x="398" y="1515"/>
                      <a:pt x="398" y="1515"/>
                    </a:cubicBezTo>
                    <a:cubicBezTo>
                      <a:pt x="319" y="1515"/>
                      <a:pt x="319" y="1515"/>
                      <a:pt x="319" y="1515"/>
                    </a:cubicBezTo>
                    <a:cubicBezTo>
                      <a:pt x="319" y="1435"/>
                      <a:pt x="319" y="1435"/>
                      <a:pt x="319" y="1435"/>
                    </a:cubicBezTo>
                    <a:cubicBezTo>
                      <a:pt x="398" y="1435"/>
                      <a:pt x="398" y="1435"/>
                      <a:pt x="398" y="1435"/>
                    </a:cubicBezTo>
                    <a:cubicBezTo>
                      <a:pt x="398" y="1355"/>
                      <a:pt x="398" y="1355"/>
                      <a:pt x="398" y="1355"/>
                    </a:cubicBezTo>
                    <a:cubicBezTo>
                      <a:pt x="478" y="1355"/>
                      <a:pt x="478" y="1355"/>
                      <a:pt x="478" y="1355"/>
                    </a:cubicBezTo>
                    <a:cubicBezTo>
                      <a:pt x="478" y="1435"/>
                      <a:pt x="478" y="1435"/>
                      <a:pt x="478" y="1435"/>
                    </a:cubicBezTo>
                    <a:lnTo>
                      <a:pt x="558" y="1435"/>
                    </a:lnTo>
                    <a:close/>
                    <a:moveTo>
                      <a:pt x="1293" y="2073"/>
                    </a:moveTo>
                    <a:cubicBezTo>
                      <a:pt x="1193" y="2073"/>
                      <a:pt x="1193" y="2073"/>
                      <a:pt x="1193" y="2073"/>
                    </a:cubicBezTo>
                    <a:cubicBezTo>
                      <a:pt x="1392" y="1754"/>
                      <a:pt x="1392" y="1754"/>
                      <a:pt x="1392" y="1754"/>
                    </a:cubicBezTo>
                    <a:cubicBezTo>
                      <a:pt x="1492" y="1754"/>
                      <a:pt x="1492" y="1754"/>
                      <a:pt x="1492" y="1754"/>
                    </a:cubicBezTo>
                    <a:lnTo>
                      <a:pt x="1293" y="2073"/>
                    </a:lnTo>
                    <a:close/>
                    <a:moveTo>
                      <a:pt x="1515" y="1515"/>
                    </a:moveTo>
                    <a:cubicBezTo>
                      <a:pt x="1196" y="1515"/>
                      <a:pt x="1196" y="1515"/>
                      <a:pt x="1196" y="1515"/>
                    </a:cubicBezTo>
                    <a:cubicBezTo>
                      <a:pt x="1196" y="1435"/>
                      <a:pt x="1196" y="1435"/>
                      <a:pt x="1196" y="1435"/>
                    </a:cubicBezTo>
                    <a:cubicBezTo>
                      <a:pt x="1515" y="1435"/>
                      <a:pt x="1515" y="1435"/>
                      <a:pt x="1515" y="1435"/>
                    </a:cubicBezTo>
                    <a:lnTo>
                      <a:pt x="1515" y="1515"/>
                    </a:lnTo>
                    <a:close/>
                    <a:moveTo>
                      <a:pt x="1515" y="847"/>
                    </a:moveTo>
                    <a:cubicBezTo>
                      <a:pt x="1515" y="1083"/>
                      <a:pt x="1323" y="1276"/>
                      <a:pt x="1086" y="1276"/>
                    </a:cubicBezTo>
                    <a:cubicBezTo>
                      <a:pt x="668" y="1276"/>
                      <a:pt x="668" y="1276"/>
                      <a:pt x="668" y="1276"/>
                    </a:cubicBezTo>
                    <a:cubicBezTo>
                      <a:pt x="431" y="1276"/>
                      <a:pt x="239" y="1083"/>
                      <a:pt x="239" y="847"/>
                    </a:cubicBezTo>
                    <a:cubicBezTo>
                      <a:pt x="239" y="747"/>
                      <a:pt x="239" y="747"/>
                      <a:pt x="239" y="747"/>
                    </a:cubicBezTo>
                    <a:cubicBezTo>
                      <a:pt x="239" y="511"/>
                      <a:pt x="431" y="319"/>
                      <a:pt x="668" y="319"/>
                    </a:cubicBezTo>
                    <a:cubicBezTo>
                      <a:pt x="1086" y="319"/>
                      <a:pt x="1086" y="319"/>
                      <a:pt x="1086" y="319"/>
                    </a:cubicBezTo>
                    <a:cubicBezTo>
                      <a:pt x="1323" y="319"/>
                      <a:pt x="1515" y="511"/>
                      <a:pt x="1515" y="747"/>
                    </a:cubicBezTo>
                    <a:lnTo>
                      <a:pt x="1515" y="847"/>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6">
                <a:extLst>
                  <a:ext uri="{FF2B5EF4-FFF2-40B4-BE49-F238E27FC236}">
                    <a16:creationId xmlns:a16="http://schemas.microsoft.com/office/drawing/2014/main" id="{27F1AAAF-2AE3-4691-8333-4680A7CBBC18}"/>
                  </a:ext>
                </a:extLst>
              </p:cNvPr>
              <p:cNvSpPr>
                <a:spLocks/>
              </p:cNvSpPr>
              <p:nvPr/>
            </p:nvSpPr>
            <p:spPr bwMode="auto">
              <a:xfrm>
                <a:off x="1143000" y="1368425"/>
                <a:ext cx="2744788" cy="1830388"/>
              </a:xfrm>
              <a:custGeom>
                <a:avLst/>
                <a:gdLst>
                  <a:gd name="T0" fmla="*/ 688 w 957"/>
                  <a:gd name="T1" fmla="*/ 0 h 638"/>
                  <a:gd name="T2" fmla="*/ 270 w 957"/>
                  <a:gd name="T3" fmla="*/ 0 h 638"/>
                  <a:gd name="T4" fmla="*/ 0 w 957"/>
                  <a:gd name="T5" fmla="*/ 269 h 638"/>
                  <a:gd name="T6" fmla="*/ 0 w 957"/>
                  <a:gd name="T7" fmla="*/ 369 h 638"/>
                  <a:gd name="T8" fmla="*/ 270 w 957"/>
                  <a:gd name="T9" fmla="*/ 638 h 638"/>
                  <a:gd name="T10" fmla="*/ 688 w 957"/>
                  <a:gd name="T11" fmla="*/ 638 h 638"/>
                  <a:gd name="T12" fmla="*/ 957 w 957"/>
                  <a:gd name="T13" fmla="*/ 369 h 638"/>
                  <a:gd name="T14" fmla="*/ 957 w 957"/>
                  <a:gd name="T15" fmla="*/ 269 h 638"/>
                  <a:gd name="T16" fmla="*/ 688 w 957"/>
                  <a:gd name="T17"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638">
                    <a:moveTo>
                      <a:pt x="688" y="0"/>
                    </a:moveTo>
                    <a:cubicBezTo>
                      <a:pt x="270" y="0"/>
                      <a:pt x="270" y="0"/>
                      <a:pt x="270" y="0"/>
                    </a:cubicBezTo>
                    <a:cubicBezTo>
                      <a:pt x="121" y="0"/>
                      <a:pt x="0" y="121"/>
                      <a:pt x="0" y="269"/>
                    </a:cubicBezTo>
                    <a:cubicBezTo>
                      <a:pt x="0" y="369"/>
                      <a:pt x="0" y="369"/>
                      <a:pt x="0" y="369"/>
                    </a:cubicBezTo>
                    <a:cubicBezTo>
                      <a:pt x="0" y="517"/>
                      <a:pt x="121" y="638"/>
                      <a:pt x="270" y="638"/>
                    </a:cubicBezTo>
                    <a:cubicBezTo>
                      <a:pt x="688" y="638"/>
                      <a:pt x="688" y="638"/>
                      <a:pt x="688" y="638"/>
                    </a:cubicBezTo>
                    <a:cubicBezTo>
                      <a:pt x="837" y="638"/>
                      <a:pt x="957" y="517"/>
                      <a:pt x="957" y="369"/>
                    </a:cubicBezTo>
                    <a:cubicBezTo>
                      <a:pt x="957" y="269"/>
                      <a:pt x="957" y="269"/>
                      <a:pt x="957" y="269"/>
                    </a:cubicBezTo>
                    <a:cubicBezTo>
                      <a:pt x="957" y="121"/>
                      <a:pt x="837" y="0"/>
                      <a:pt x="688" y="0"/>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10" name="Lige pilforbindelse 9">
            <a:extLst>
              <a:ext uri="{FF2B5EF4-FFF2-40B4-BE49-F238E27FC236}">
                <a16:creationId xmlns:a16="http://schemas.microsoft.com/office/drawing/2014/main" id="{09F4A46C-218C-4A99-8CC6-6D26536189A5}"/>
              </a:ext>
            </a:extLst>
          </p:cNvPr>
          <p:cNvCxnSpPr>
            <a:endCxn id="6" idx="2"/>
          </p:cNvCxnSpPr>
          <p:nvPr/>
        </p:nvCxnSpPr>
        <p:spPr>
          <a:xfrm>
            <a:off x="6687753" y="2816727"/>
            <a:ext cx="1424961"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Rektangel 10">
            <a:extLst>
              <a:ext uri="{FF2B5EF4-FFF2-40B4-BE49-F238E27FC236}">
                <a16:creationId xmlns:a16="http://schemas.microsoft.com/office/drawing/2014/main" id="{50336A41-0900-4FD5-AFFC-B5EAAC9751EA}"/>
              </a:ext>
            </a:extLst>
          </p:cNvPr>
          <p:cNvSpPr/>
          <p:nvPr/>
        </p:nvSpPr>
        <p:spPr>
          <a:xfrm>
            <a:off x="1817384" y="1263801"/>
            <a:ext cx="1283677" cy="914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400" dirty="0">
                <a:latin typeface="Trebuchet MS" panose="020B0603020202020204" pitchFamily="34" charset="0"/>
              </a:rPr>
              <a:t>KMD Aktiv</a:t>
            </a:r>
          </a:p>
        </p:txBody>
      </p:sp>
      <p:sp>
        <p:nvSpPr>
          <p:cNvPr id="12" name="Rektangel 11">
            <a:extLst>
              <a:ext uri="{FF2B5EF4-FFF2-40B4-BE49-F238E27FC236}">
                <a16:creationId xmlns:a16="http://schemas.microsoft.com/office/drawing/2014/main" id="{486AE561-FF64-4072-87AD-B2C9827F5184}"/>
              </a:ext>
            </a:extLst>
          </p:cNvPr>
          <p:cNvSpPr/>
          <p:nvPr/>
        </p:nvSpPr>
        <p:spPr>
          <a:xfrm>
            <a:off x="1817383" y="2348708"/>
            <a:ext cx="1283677"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400" dirty="0">
                <a:latin typeface="Trebuchet MS" panose="020B0603020202020204" pitchFamily="34" charset="0"/>
              </a:rPr>
              <a:t>SKS</a:t>
            </a:r>
          </a:p>
        </p:txBody>
      </p:sp>
      <p:sp>
        <p:nvSpPr>
          <p:cNvPr id="13" name="Rektangel 12">
            <a:extLst>
              <a:ext uri="{FF2B5EF4-FFF2-40B4-BE49-F238E27FC236}">
                <a16:creationId xmlns:a16="http://schemas.microsoft.com/office/drawing/2014/main" id="{3BCFB903-3A07-41F6-828D-FEB3A89C082E}"/>
              </a:ext>
            </a:extLst>
          </p:cNvPr>
          <p:cNvSpPr/>
          <p:nvPr/>
        </p:nvSpPr>
        <p:spPr>
          <a:xfrm>
            <a:off x="1814786" y="3429294"/>
            <a:ext cx="1283677" cy="914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400" dirty="0">
                <a:latin typeface="Trebuchet MS" panose="020B0603020202020204" pitchFamily="34" charset="0"/>
              </a:rPr>
              <a:t>KY</a:t>
            </a:r>
          </a:p>
        </p:txBody>
      </p:sp>
      <p:cxnSp>
        <p:nvCxnSpPr>
          <p:cNvPr id="17" name="Lige pilforbindelse 16">
            <a:extLst>
              <a:ext uri="{FF2B5EF4-FFF2-40B4-BE49-F238E27FC236}">
                <a16:creationId xmlns:a16="http://schemas.microsoft.com/office/drawing/2014/main" id="{0D4A70C8-80AE-45A3-9583-37977A3BFFC7}"/>
              </a:ext>
            </a:extLst>
          </p:cNvPr>
          <p:cNvCxnSpPr>
            <a:stCxn id="13" idx="3"/>
            <a:endCxn id="4" idx="1"/>
          </p:cNvCxnSpPr>
          <p:nvPr/>
        </p:nvCxnSpPr>
        <p:spPr>
          <a:xfrm flipV="1">
            <a:off x="3098463" y="2755232"/>
            <a:ext cx="1976189" cy="11312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a:extLst>
              <a:ext uri="{FF2B5EF4-FFF2-40B4-BE49-F238E27FC236}">
                <a16:creationId xmlns:a16="http://schemas.microsoft.com/office/drawing/2014/main" id="{3A5CCA08-3BC8-4DD3-96B0-347BCEFC9ED6}"/>
              </a:ext>
            </a:extLst>
          </p:cNvPr>
          <p:cNvCxnSpPr>
            <a:stCxn id="12" idx="3"/>
            <a:endCxn id="4" idx="1"/>
          </p:cNvCxnSpPr>
          <p:nvPr/>
        </p:nvCxnSpPr>
        <p:spPr>
          <a:xfrm flipV="1">
            <a:off x="3101060" y="2755232"/>
            <a:ext cx="1973592" cy="506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A2B737C9-1BE7-4015-A6E1-E3F526B1539D}"/>
              </a:ext>
            </a:extLst>
          </p:cNvPr>
          <p:cNvCxnSpPr>
            <a:stCxn id="11" idx="3"/>
            <a:endCxn id="4" idx="1"/>
          </p:cNvCxnSpPr>
          <p:nvPr/>
        </p:nvCxnSpPr>
        <p:spPr>
          <a:xfrm>
            <a:off x="3101061" y="1721001"/>
            <a:ext cx="1973591" cy="10342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D86F968A-29E5-487C-AC68-8C783516F22D}"/>
              </a:ext>
            </a:extLst>
          </p:cNvPr>
          <p:cNvGrpSpPr/>
          <p:nvPr/>
        </p:nvGrpSpPr>
        <p:grpSpPr>
          <a:xfrm>
            <a:off x="2057074" y="4595940"/>
            <a:ext cx="962533" cy="817421"/>
            <a:chOff x="6367435" y="612091"/>
            <a:chExt cx="962533" cy="817421"/>
          </a:xfrm>
        </p:grpSpPr>
        <p:grpSp>
          <p:nvGrpSpPr>
            <p:cNvPr id="22" name="Gruppe 21">
              <a:extLst>
                <a:ext uri="{FF2B5EF4-FFF2-40B4-BE49-F238E27FC236}">
                  <a16:creationId xmlns:a16="http://schemas.microsoft.com/office/drawing/2014/main" id="{9944E803-8D3C-4D9F-907A-93FE56D59049}"/>
                </a:ext>
              </a:extLst>
            </p:cNvPr>
            <p:cNvGrpSpPr>
              <a:grpSpLocks noChangeAspect="1"/>
            </p:cNvGrpSpPr>
            <p:nvPr/>
          </p:nvGrpSpPr>
          <p:grpSpPr>
            <a:xfrm>
              <a:off x="6367435" y="794512"/>
              <a:ext cx="761118" cy="635000"/>
              <a:chOff x="-3175" y="0"/>
              <a:chExt cx="8220075" cy="6858000"/>
            </a:xfrm>
          </p:grpSpPr>
          <p:sp>
            <p:nvSpPr>
              <p:cNvPr id="29" name="Freeform 24">
                <a:extLst>
                  <a:ext uri="{FF2B5EF4-FFF2-40B4-BE49-F238E27FC236}">
                    <a16:creationId xmlns:a16="http://schemas.microsoft.com/office/drawing/2014/main" id="{B21FE39C-8D5F-428D-837A-09CE06FE8424}"/>
                  </a:ext>
                </a:extLst>
              </p:cNvPr>
              <p:cNvSpPr>
                <a:spLocks/>
              </p:cNvSpPr>
              <p:nvPr/>
            </p:nvSpPr>
            <p:spPr bwMode="auto">
              <a:xfrm>
                <a:off x="4613275" y="4448175"/>
                <a:ext cx="487363" cy="749300"/>
              </a:xfrm>
              <a:custGeom>
                <a:avLst/>
                <a:gdLst>
                  <a:gd name="T0" fmla="*/ 39 w 188"/>
                  <a:gd name="T1" fmla="*/ 280 h 289"/>
                  <a:gd name="T2" fmla="*/ 84 w 188"/>
                  <a:gd name="T3" fmla="*/ 289 h 289"/>
                  <a:gd name="T4" fmla="*/ 127 w 188"/>
                  <a:gd name="T5" fmla="*/ 280 h 289"/>
                  <a:gd name="T6" fmla="*/ 160 w 188"/>
                  <a:gd name="T7" fmla="*/ 253 h 289"/>
                  <a:gd name="T8" fmla="*/ 181 w 188"/>
                  <a:gd name="T9" fmla="*/ 206 h 289"/>
                  <a:gd name="T10" fmla="*/ 188 w 188"/>
                  <a:gd name="T11" fmla="*/ 140 h 289"/>
                  <a:gd name="T12" fmla="*/ 182 w 188"/>
                  <a:gd name="T13" fmla="*/ 76 h 289"/>
                  <a:gd name="T14" fmla="*/ 164 w 188"/>
                  <a:gd name="T15" fmla="*/ 32 h 289"/>
                  <a:gd name="T16" fmla="*/ 137 w 188"/>
                  <a:gd name="T17" fmla="*/ 8 h 289"/>
                  <a:gd name="T18" fmla="*/ 99 w 188"/>
                  <a:gd name="T19" fmla="*/ 0 h 289"/>
                  <a:gd name="T20" fmla="*/ 43 w 188"/>
                  <a:gd name="T21" fmla="*/ 14 h 289"/>
                  <a:gd name="T22" fmla="*/ 0 w 188"/>
                  <a:gd name="T23" fmla="*/ 53 h 289"/>
                  <a:gd name="T24" fmla="*/ 0 w 188"/>
                  <a:gd name="T25" fmla="*/ 249 h 289"/>
                  <a:gd name="T26" fmla="*/ 39 w 188"/>
                  <a:gd name="T27" fmla="*/ 28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289">
                    <a:moveTo>
                      <a:pt x="39" y="280"/>
                    </a:moveTo>
                    <a:cubicBezTo>
                      <a:pt x="53" y="286"/>
                      <a:pt x="68" y="289"/>
                      <a:pt x="84" y="289"/>
                    </a:cubicBezTo>
                    <a:cubicBezTo>
                      <a:pt x="100" y="289"/>
                      <a:pt x="115" y="286"/>
                      <a:pt x="127" y="280"/>
                    </a:cubicBezTo>
                    <a:cubicBezTo>
                      <a:pt x="140" y="274"/>
                      <a:pt x="151" y="265"/>
                      <a:pt x="160" y="253"/>
                    </a:cubicBezTo>
                    <a:cubicBezTo>
                      <a:pt x="169" y="241"/>
                      <a:pt x="176" y="225"/>
                      <a:pt x="181" y="206"/>
                    </a:cubicBezTo>
                    <a:cubicBezTo>
                      <a:pt x="186" y="188"/>
                      <a:pt x="188" y="166"/>
                      <a:pt x="188" y="140"/>
                    </a:cubicBezTo>
                    <a:cubicBezTo>
                      <a:pt x="188" y="115"/>
                      <a:pt x="186" y="93"/>
                      <a:pt x="182" y="76"/>
                    </a:cubicBezTo>
                    <a:cubicBezTo>
                      <a:pt x="178" y="58"/>
                      <a:pt x="172" y="43"/>
                      <a:pt x="164" y="32"/>
                    </a:cubicBezTo>
                    <a:cubicBezTo>
                      <a:pt x="157" y="21"/>
                      <a:pt x="147" y="13"/>
                      <a:pt x="137" y="8"/>
                    </a:cubicBezTo>
                    <a:cubicBezTo>
                      <a:pt x="126" y="3"/>
                      <a:pt x="113" y="0"/>
                      <a:pt x="99" y="0"/>
                    </a:cubicBezTo>
                    <a:cubicBezTo>
                      <a:pt x="77" y="0"/>
                      <a:pt x="59" y="5"/>
                      <a:pt x="43" y="14"/>
                    </a:cubicBezTo>
                    <a:cubicBezTo>
                      <a:pt x="28" y="23"/>
                      <a:pt x="13" y="36"/>
                      <a:pt x="0" y="53"/>
                    </a:cubicBezTo>
                    <a:cubicBezTo>
                      <a:pt x="0" y="249"/>
                      <a:pt x="0" y="249"/>
                      <a:pt x="0" y="249"/>
                    </a:cubicBezTo>
                    <a:cubicBezTo>
                      <a:pt x="12" y="264"/>
                      <a:pt x="25" y="274"/>
                      <a:pt x="39" y="280"/>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25">
                <a:extLst>
                  <a:ext uri="{FF2B5EF4-FFF2-40B4-BE49-F238E27FC236}">
                    <a16:creationId xmlns:a16="http://schemas.microsoft.com/office/drawing/2014/main" id="{B65CB2E2-9BF6-4015-8E61-C343E364577F}"/>
                  </a:ext>
                </a:extLst>
              </p:cNvPr>
              <p:cNvSpPr>
                <a:spLocks noEditPoints="1"/>
              </p:cNvSpPr>
              <p:nvPr/>
            </p:nvSpPr>
            <p:spPr bwMode="auto">
              <a:xfrm>
                <a:off x="-3175" y="0"/>
                <a:ext cx="8220075" cy="1371600"/>
              </a:xfrm>
              <a:custGeom>
                <a:avLst/>
                <a:gdLst>
                  <a:gd name="T0" fmla="*/ 3062 w 3168"/>
                  <a:gd name="T1" fmla="*/ 0 h 528"/>
                  <a:gd name="T2" fmla="*/ 105 w 3168"/>
                  <a:gd name="T3" fmla="*/ 0 h 528"/>
                  <a:gd name="T4" fmla="*/ 0 w 3168"/>
                  <a:gd name="T5" fmla="*/ 106 h 528"/>
                  <a:gd name="T6" fmla="*/ 0 w 3168"/>
                  <a:gd name="T7" fmla="*/ 528 h 528"/>
                  <a:gd name="T8" fmla="*/ 3168 w 3168"/>
                  <a:gd name="T9" fmla="*/ 528 h 528"/>
                  <a:gd name="T10" fmla="*/ 3168 w 3168"/>
                  <a:gd name="T11" fmla="*/ 106 h 528"/>
                  <a:gd name="T12" fmla="*/ 3062 w 3168"/>
                  <a:gd name="T13" fmla="*/ 0 h 528"/>
                  <a:gd name="T14" fmla="*/ 330 w 3168"/>
                  <a:gd name="T15" fmla="*/ 343 h 528"/>
                  <a:gd name="T16" fmla="*/ 264 w 3168"/>
                  <a:gd name="T17" fmla="*/ 277 h 528"/>
                  <a:gd name="T18" fmla="*/ 330 w 3168"/>
                  <a:gd name="T19" fmla="*/ 211 h 528"/>
                  <a:gd name="T20" fmla="*/ 396 w 3168"/>
                  <a:gd name="T21" fmla="*/ 277 h 528"/>
                  <a:gd name="T22" fmla="*/ 330 w 3168"/>
                  <a:gd name="T23" fmla="*/ 343 h 528"/>
                  <a:gd name="T24" fmla="*/ 594 w 3168"/>
                  <a:gd name="T25" fmla="*/ 343 h 528"/>
                  <a:gd name="T26" fmla="*/ 528 w 3168"/>
                  <a:gd name="T27" fmla="*/ 277 h 528"/>
                  <a:gd name="T28" fmla="*/ 594 w 3168"/>
                  <a:gd name="T29" fmla="*/ 211 h 528"/>
                  <a:gd name="T30" fmla="*/ 660 w 3168"/>
                  <a:gd name="T31" fmla="*/ 277 h 528"/>
                  <a:gd name="T32" fmla="*/ 594 w 3168"/>
                  <a:gd name="T33" fmla="*/ 343 h 528"/>
                  <a:gd name="T34" fmla="*/ 858 w 3168"/>
                  <a:gd name="T35" fmla="*/ 343 h 528"/>
                  <a:gd name="T36" fmla="*/ 792 w 3168"/>
                  <a:gd name="T37" fmla="*/ 277 h 528"/>
                  <a:gd name="T38" fmla="*/ 858 w 3168"/>
                  <a:gd name="T39" fmla="*/ 211 h 528"/>
                  <a:gd name="T40" fmla="*/ 924 w 3168"/>
                  <a:gd name="T41" fmla="*/ 277 h 528"/>
                  <a:gd name="T42" fmla="*/ 858 w 3168"/>
                  <a:gd name="T43" fmla="*/ 343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68" h="528">
                    <a:moveTo>
                      <a:pt x="3062" y="0"/>
                    </a:moveTo>
                    <a:cubicBezTo>
                      <a:pt x="105" y="0"/>
                      <a:pt x="105" y="0"/>
                      <a:pt x="105" y="0"/>
                    </a:cubicBezTo>
                    <a:cubicBezTo>
                      <a:pt x="0" y="0"/>
                      <a:pt x="0" y="69"/>
                      <a:pt x="0" y="106"/>
                    </a:cubicBezTo>
                    <a:cubicBezTo>
                      <a:pt x="0" y="528"/>
                      <a:pt x="0" y="528"/>
                      <a:pt x="0" y="528"/>
                    </a:cubicBezTo>
                    <a:cubicBezTo>
                      <a:pt x="3168" y="528"/>
                      <a:pt x="3168" y="528"/>
                      <a:pt x="3168" y="528"/>
                    </a:cubicBezTo>
                    <a:cubicBezTo>
                      <a:pt x="3168" y="106"/>
                      <a:pt x="3168" y="106"/>
                      <a:pt x="3168" y="106"/>
                    </a:cubicBezTo>
                    <a:cubicBezTo>
                      <a:pt x="3168" y="69"/>
                      <a:pt x="3168" y="0"/>
                      <a:pt x="3062" y="0"/>
                    </a:cubicBezTo>
                    <a:close/>
                    <a:moveTo>
                      <a:pt x="330" y="343"/>
                    </a:moveTo>
                    <a:cubicBezTo>
                      <a:pt x="293" y="343"/>
                      <a:pt x="264" y="314"/>
                      <a:pt x="264" y="277"/>
                    </a:cubicBezTo>
                    <a:cubicBezTo>
                      <a:pt x="264" y="241"/>
                      <a:pt x="293" y="211"/>
                      <a:pt x="330" y="211"/>
                    </a:cubicBezTo>
                    <a:cubicBezTo>
                      <a:pt x="366" y="211"/>
                      <a:pt x="396" y="241"/>
                      <a:pt x="396" y="277"/>
                    </a:cubicBezTo>
                    <a:cubicBezTo>
                      <a:pt x="396" y="314"/>
                      <a:pt x="366" y="343"/>
                      <a:pt x="330" y="343"/>
                    </a:cubicBezTo>
                    <a:close/>
                    <a:moveTo>
                      <a:pt x="594" y="343"/>
                    </a:moveTo>
                    <a:cubicBezTo>
                      <a:pt x="557" y="343"/>
                      <a:pt x="528" y="314"/>
                      <a:pt x="528" y="277"/>
                    </a:cubicBezTo>
                    <a:cubicBezTo>
                      <a:pt x="528" y="241"/>
                      <a:pt x="557" y="211"/>
                      <a:pt x="594" y="211"/>
                    </a:cubicBezTo>
                    <a:cubicBezTo>
                      <a:pt x="630" y="211"/>
                      <a:pt x="660" y="241"/>
                      <a:pt x="660" y="277"/>
                    </a:cubicBezTo>
                    <a:cubicBezTo>
                      <a:pt x="660" y="314"/>
                      <a:pt x="630" y="343"/>
                      <a:pt x="594" y="343"/>
                    </a:cubicBezTo>
                    <a:close/>
                    <a:moveTo>
                      <a:pt x="858" y="343"/>
                    </a:moveTo>
                    <a:cubicBezTo>
                      <a:pt x="821" y="343"/>
                      <a:pt x="792" y="314"/>
                      <a:pt x="792" y="277"/>
                    </a:cubicBezTo>
                    <a:cubicBezTo>
                      <a:pt x="792" y="241"/>
                      <a:pt x="821" y="211"/>
                      <a:pt x="858" y="211"/>
                    </a:cubicBezTo>
                    <a:cubicBezTo>
                      <a:pt x="894" y="211"/>
                      <a:pt x="924" y="241"/>
                      <a:pt x="924" y="277"/>
                    </a:cubicBezTo>
                    <a:cubicBezTo>
                      <a:pt x="924" y="314"/>
                      <a:pt x="894" y="343"/>
                      <a:pt x="858" y="343"/>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26">
                <a:extLst>
                  <a:ext uri="{FF2B5EF4-FFF2-40B4-BE49-F238E27FC236}">
                    <a16:creationId xmlns:a16="http://schemas.microsoft.com/office/drawing/2014/main" id="{DAC80D2E-3793-4FC1-8524-0BB68C8E98F3}"/>
                  </a:ext>
                </a:extLst>
              </p:cNvPr>
              <p:cNvSpPr>
                <a:spLocks noEditPoints="1"/>
              </p:cNvSpPr>
              <p:nvPr/>
            </p:nvSpPr>
            <p:spPr bwMode="auto">
              <a:xfrm>
                <a:off x="-3175" y="1647825"/>
                <a:ext cx="8220075" cy="5210175"/>
              </a:xfrm>
              <a:custGeom>
                <a:avLst/>
                <a:gdLst>
                  <a:gd name="T0" fmla="*/ 3062 w 3168"/>
                  <a:gd name="T1" fmla="*/ 2006 h 2006"/>
                  <a:gd name="T2" fmla="*/ 0 w 3168"/>
                  <a:gd name="T3" fmla="*/ 0 h 2006"/>
                  <a:gd name="T4" fmla="*/ 2879 w 3168"/>
                  <a:gd name="T5" fmla="*/ 807 h 2006"/>
                  <a:gd name="T6" fmla="*/ 2667 w 3168"/>
                  <a:gd name="T7" fmla="*/ 1459 h 2006"/>
                  <a:gd name="T8" fmla="*/ 2620 w 3168"/>
                  <a:gd name="T9" fmla="*/ 1481 h 2006"/>
                  <a:gd name="T10" fmla="*/ 2846 w 3168"/>
                  <a:gd name="T11" fmla="*/ 816 h 2006"/>
                  <a:gd name="T12" fmla="*/ 2621 w 3168"/>
                  <a:gd name="T13" fmla="*/ 807 h 2006"/>
                  <a:gd name="T14" fmla="*/ 2409 w 3168"/>
                  <a:gd name="T15" fmla="*/ 1459 h 2006"/>
                  <a:gd name="T16" fmla="*/ 2362 w 3168"/>
                  <a:gd name="T17" fmla="*/ 1481 h 2006"/>
                  <a:gd name="T18" fmla="*/ 2153 w 3168"/>
                  <a:gd name="T19" fmla="*/ 1053 h 2006"/>
                  <a:gd name="T20" fmla="*/ 2213 w 3168"/>
                  <a:gd name="T21" fmla="*/ 1014 h 2006"/>
                  <a:gd name="T22" fmla="*/ 2272 w 3168"/>
                  <a:gd name="T23" fmla="*/ 1053 h 2006"/>
                  <a:gd name="T24" fmla="*/ 2258 w 3168"/>
                  <a:gd name="T25" fmla="*/ 1124 h 2006"/>
                  <a:gd name="T26" fmla="*/ 2187 w 3168"/>
                  <a:gd name="T27" fmla="*/ 1138 h 2006"/>
                  <a:gd name="T28" fmla="*/ 2148 w 3168"/>
                  <a:gd name="T29" fmla="*/ 1079 h 2006"/>
                  <a:gd name="T30" fmla="*/ 2166 w 3168"/>
                  <a:gd name="T31" fmla="*/ 1337 h 2006"/>
                  <a:gd name="T32" fmla="*/ 2238 w 3168"/>
                  <a:gd name="T33" fmla="*/ 1323 h 2006"/>
                  <a:gd name="T34" fmla="*/ 2277 w 3168"/>
                  <a:gd name="T35" fmla="*/ 1383 h 2006"/>
                  <a:gd name="T36" fmla="*/ 2238 w 3168"/>
                  <a:gd name="T37" fmla="*/ 1442 h 2006"/>
                  <a:gd name="T38" fmla="*/ 2166 w 3168"/>
                  <a:gd name="T39" fmla="*/ 1428 h 2006"/>
                  <a:gd name="T40" fmla="*/ 2153 w 3168"/>
                  <a:gd name="T41" fmla="*/ 1358 h 2006"/>
                  <a:gd name="T42" fmla="*/ 1755 w 3168"/>
                  <a:gd name="T43" fmla="*/ 1008 h 2006"/>
                  <a:gd name="T44" fmla="*/ 1834 w 3168"/>
                  <a:gd name="T45" fmla="*/ 1014 h 2006"/>
                  <a:gd name="T46" fmla="*/ 2031 w 3168"/>
                  <a:gd name="T47" fmla="*/ 1053 h 2006"/>
                  <a:gd name="T48" fmla="*/ 2063 w 3168"/>
                  <a:gd name="T49" fmla="*/ 1309 h 2006"/>
                  <a:gd name="T50" fmla="*/ 1888 w 3168"/>
                  <a:gd name="T51" fmla="*/ 1447 h 2006"/>
                  <a:gd name="T52" fmla="*/ 1779 w 3168"/>
                  <a:gd name="T53" fmla="*/ 1584 h 2006"/>
                  <a:gd name="T54" fmla="*/ 1303 w 3168"/>
                  <a:gd name="T55" fmla="*/ 1018 h 2006"/>
                  <a:gd name="T56" fmla="*/ 1404 w 3168"/>
                  <a:gd name="T57" fmla="*/ 874 h 2006"/>
                  <a:gd name="T58" fmla="*/ 1474 w 3168"/>
                  <a:gd name="T59" fmla="*/ 1007 h 2006"/>
                  <a:gd name="T60" fmla="*/ 1474 w 3168"/>
                  <a:gd name="T61" fmla="*/ 1082 h 2006"/>
                  <a:gd name="T62" fmla="*/ 1512 w 3168"/>
                  <a:gd name="T63" fmla="*/ 1363 h 2006"/>
                  <a:gd name="T64" fmla="*/ 1548 w 3168"/>
                  <a:gd name="T65" fmla="*/ 1351 h 2006"/>
                  <a:gd name="T66" fmla="*/ 1570 w 3168"/>
                  <a:gd name="T67" fmla="*/ 1358 h 2006"/>
                  <a:gd name="T68" fmla="*/ 1487 w 3168"/>
                  <a:gd name="T69" fmla="*/ 1448 h 2006"/>
                  <a:gd name="T70" fmla="*/ 1369 w 3168"/>
                  <a:gd name="T71" fmla="*/ 1082 h 2006"/>
                  <a:gd name="T72" fmla="*/ 1303 w 3168"/>
                  <a:gd name="T73" fmla="*/ 1060 h 2006"/>
                  <a:gd name="T74" fmla="*/ 1044 w 3168"/>
                  <a:gd name="T75" fmla="*/ 1006 h 2006"/>
                  <a:gd name="T76" fmla="*/ 1089 w 3168"/>
                  <a:gd name="T77" fmla="*/ 869 h 2006"/>
                  <a:gd name="T78" fmla="*/ 1259 w 3168"/>
                  <a:gd name="T79" fmla="*/ 1007 h 2006"/>
                  <a:gd name="T80" fmla="*/ 1144 w 3168"/>
                  <a:gd name="T81" fmla="*/ 1319 h 2006"/>
                  <a:gd name="T82" fmla="*/ 1198 w 3168"/>
                  <a:gd name="T83" fmla="*/ 1360 h 2006"/>
                  <a:gd name="T84" fmla="*/ 1226 w 3168"/>
                  <a:gd name="T85" fmla="*/ 1348 h 2006"/>
                  <a:gd name="T86" fmla="*/ 1271 w 3168"/>
                  <a:gd name="T87" fmla="*/ 1409 h 2006"/>
                  <a:gd name="T88" fmla="*/ 1069 w 3168"/>
                  <a:gd name="T89" fmla="*/ 1415 h 2006"/>
                  <a:gd name="T90" fmla="*/ 994 w 3168"/>
                  <a:gd name="T91" fmla="*/ 1082 h 2006"/>
                  <a:gd name="T92" fmla="*/ 973 w 3168"/>
                  <a:gd name="T93" fmla="*/ 1018 h 2006"/>
                  <a:gd name="T94" fmla="*/ 633 w 3168"/>
                  <a:gd name="T95" fmla="*/ 1050 h 2006"/>
                  <a:gd name="T96" fmla="*/ 825 w 3168"/>
                  <a:gd name="T97" fmla="*/ 1008 h 2006"/>
                  <a:gd name="T98" fmla="*/ 909 w 3168"/>
                  <a:gd name="T99" fmla="*/ 1162 h 2006"/>
                  <a:gd name="T100" fmla="*/ 804 w 3168"/>
                  <a:gd name="T101" fmla="*/ 1162 h 2006"/>
                  <a:gd name="T102" fmla="*/ 678 w 3168"/>
                  <a:gd name="T103" fmla="*/ 1091 h 2006"/>
                  <a:gd name="T104" fmla="*/ 528 w 3168"/>
                  <a:gd name="T105" fmla="*/ 1441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8" h="2006">
                    <a:moveTo>
                      <a:pt x="0" y="1901"/>
                    </a:moveTo>
                    <a:cubicBezTo>
                      <a:pt x="0" y="1937"/>
                      <a:pt x="0" y="2006"/>
                      <a:pt x="105" y="2006"/>
                    </a:cubicBezTo>
                    <a:cubicBezTo>
                      <a:pt x="3062" y="2006"/>
                      <a:pt x="3062" y="2006"/>
                      <a:pt x="3062" y="2006"/>
                    </a:cubicBezTo>
                    <a:cubicBezTo>
                      <a:pt x="3168" y="2006"/>
                      <a:pt x="3168" y="1937"/>
                      <a:pt x="3168" y="1901"/>
                    </a:cubicBezTo>
                    <a:cubicBezTo>
                      <a:pt x="3168" y="0"/>
                      <a:pt x="3168" y="0"/>
                      <a:pt x="3168" y="0"/>
                    </a:cubicBezTo>
                    <a:cubicBezTo>
                      <a:pt x="0" y="0"/>
                      <a:pt x="0" y="0"/>
                      <a:pt x="0" y="0"/>
                    </a:cubicBezTo>
                    <a:lnTo>
                      <a:pt x="0" y="1901"/>
                    </a:lnTo>
                    <a:close/>
                    <a:moveTo>
                      <a:pt x="2846" y="816"/>
                    </a:moveTo>
                    <a:cubicBezTo>
                      <a:pt x="2855" y="810"/>
                      <a:pt x="2866" y="807"/>
                      <a:pt x="2879" y="807"/>
                    </a:cubicBezTo>
                    <a:cubicBezTo>
                      <a:pt x="2924" y="807"/>
                      <a:pt x="2924" y="807"/>
                      <a:pt x="2924" y="807"/>
                    </a:cubicBezTo>
                    <a:cubicBezTo>
                      <a:pt x="2677" y="1442"/>
                      <a:pt x="2677" y="1442"/>
                      <a:pt x="2677" y="1442"/>
                    </a:cubicBezTo>
                    <a:cubicBezTo>
                      <a:pt x="2674" y="1449"/>
                      <a:pt x="2671" y="1454"/>
                      <a:pt x="2667" y="1459"/>
                    </a:cubicBezTo>
                    <a:cubicBezTo>
                      <a:pt x="2663" y="1464"/>
                      <a:pt x="2658" y="1468"/>
                      <a:pt x="2653" y="1471"/>
                    </a:cubicBezTo>
                    <a:cubicBezTo>
                      <a:pt x="2648" y="1475"/>
                      <a:pt x="2643" y="1477"/>
                      <a:pt x="2637" y="1479"/>
                    </a:cubicBezTo>
                    <a:cubicBezTo>
                      <a:pt x="2631" y="1481"/>
                      <a:pt x="2626" y="1481"/>
                      <a:pt x="2620" y="1481"/>
                    </a:cubicBezTo>
                    <a:cubicBezTo>
                      <a:pt x="2576" y="1481"/>
                      <a:pt x="2576" y="1481"/>
                      <a:pt x="2576" y="1481"/>
                    </a:cubicBezTo>
                    <a:cubicBezTo>
                      <a:pt x="2825" y="844"/>
                      <a:pt x="2825" y="844"/>
                      <a:pt x="2825" y="844"/>
                    </a:cubicBezTo>
                    <a:cubicBezTo>
                      <a:pt x="2830" y="832"/>
                      <a:pt x="2837" y="823"/>
                      <a:pt x="2846" y="816"/>
                    </a:cubicBezTo>
                    <a:close/>
                    <a:moveTo>
                      <a:pt x="2567" y="844"/>
                    </a:moveTo>
                    <a:cubicBezTo>
                      <a:pt x="2572" y="832"/>
                      <a:pt x="2579" y="823"/>
                      <a:pt x="2588" y="816"/>
                    </a:cubicBezTo>
                    <a:cubicBezTo>
                      <a:pt x="2597" y="810"/>
                      <a:pt x="2608" y="807"/>
                      <a:pt x="2621" y="807"/>
                    </a:cubicBezTo>
                    <a:cubicBezTo>
                      <a:pt x="2666" y="807"/>
                      <a:pt x="2666" y="807"/>
                      <a:pt x="2666" y="807"/>
                    </a:cubicBezTo>
                    <a:cubicBezTo>
                      <a:pt x="2419" y="1442"/>
                      <a:pt x="2419" y="1442"/>
                      <a:pt x="2419" y="1442"/>
                    </a:cubicBezTo>
                    <a:cubicBezTo>
                      <a:pt x="2416" y="1449"/>
                      <a:pt x="2413" y="1454"/>
                      <a:pt x="2409" y="1459"/>
                    </a:cubicBezTo>
                    <a:cubicBezTo>
                      <a:pt x="2405" y="1464"/>
                      <a:pt x="2400" y="1468"/>
                      <a:pt x="2395" y="1471"/>
                    </a:cubicBezTo>
                    <a:cubicBezTo>
                      <a:pt x="2390" y="1475"/>
                      <a:pt x="2385" y="1477"/>
                      <a:pt x="2379" y="1479"/>
                    </a:cubicBezTo>
                    <a:cubicBezTo>
                      <a:pt x="2373" y="1481"/>
                      <a:pt x="2368" y="1481"/>
                      <a:pt x="2362" y="1481"/>
                    </a:cubicBezTo>
                    <a:cubicBezTo>
                      <a:pt x="2318" y="1481"/>
                      <a:pt x="2318" y="1481"/>
                      <a:pt x="2318" y="1481"/>
                    </a:cubicBezTo>
                    <a:lnTo>
                      <a:pt x="2567" y="844"/>
                    </a:lnTo>
                    <a:close/>
                    <a:moveTo>
                      <a:pt x="2153" y="1053"/>
                    </a:moveTo>
                    <a:cubicBezTo>
                      <a:pt x="2156" y="1045"/>
                      <a:pt x="2161" y="1039"/>
                      <a:pt x="2166" y="1033"/>
                    </a:cubicBezTo>
                    <a:cubicBezTo>
                      <a:pt x="2172" y="1027"/>
                      <a:pt x="2179" y="1023"/>
                      <a:pt x="2187" y="1019"/>
                    </a:cubicBezTo>
                    <a:cubicBezTo>
                      <a:pt x="2195" y="1016"/>
                      <a:pt x="2203" y="1014"/>
                      <a:pt x="2213" y="1014"/>
                    </a:cubicBezTo>
                    <a:cubicBezTo>
                      <a:pt x="2221" y="1014"/>
                      <a:pt x="2230" y="1016"/>
                      <a:pt x="2238" y="1019"/>
                    </a:cubicBezTo>
                    <a:cubicBezTo>
                      <a:pt x="2246" y="1023"/>
                      <a:pt x="2253" y="1027"/>
                      <a:pt x="2258" y="1033"/>
                    </a:cubicBezTo>
                    <a:cubicBezTo>
                      <a:pt x="2264" y="1039"/>
                      <a:pt x="2269" y="1045"/>
                      <a:pt x="2272" y="1053"/>
                    </a:cubicBezTo>
                    <a:cubicBezTo>
                      <a:pt x="2275" y="1061"/>
                      <a:pt x="2277" y="1070"/>
                      <a:pt x="2277" y="1079"/>
                    </a:cubicBezTo>
                    <a:cubicBezTo>
                      <a:pt x="2277" y="1088"/>
                      <a:pt x="2275" y="1096"/>
                      <a:pt x="2272" y="1104"/>
                    </a:cubicBezTo>
                    <a:cubicBezTo>
                      <a:pt x="2269" y="1112"/>
                      <a:pt x="2264" y="1119"/>
                      <a:pt x="2258" y="1124"/>
                    </a:cubicBezTo>
                    <a:cubicBezTo>
                      <a:pt x="2253" y="1130"/>
                      <a:pt x="2246" y="1134"/>
                      <a:pt x="2238" y="1138"/>
                    </a:cubicBezTo>
                    <a:cubicBezTo>
                      <a:pt x="2230" y="1141"/>
                      <a:pt x="2221" y="1143"/>
                      <a:pt x="2213" y="1143"/>
                    </a:cubicBezTo>
                    <a:cubicBezTo>
                      <a:pt x="2203" y="1143"/>
                      <a:pt x="2195" y="1141"/>
                      <a:pt x="2187" y="1138"/>
                    </a:cubicBezTo>
                    <a:cubicBezTo>
                      <a:pt x="2179" y="1134"/>
                      <a:pt x="2172" y="1130"/>
                      <a:pt x="2166" y="1124"/>
                    </a:cubicBezTo>
                    <a:cubicBezTo>
                      <a:pt x="2161" y="1119"/>
                      <a:pt x="2156" y="1112"/>
                      <a:pt x="2153" y="1104"/>
                    </a:cubicBezTo>
                    <a:cubicBezTo>
                      <a:pt x="2149" y="1096"/>
                      <a:pt x="2148" y="1088"/>
                      <a:pt x="2148" y="1079"/>
                    </a:cubicBezTo>
                    <a:cubicBezTo>
                      <a:pt x="2148" y="1070"/>
                      <a:pt x="2149" y="1061"/>
                      <a:pt x="2153" y="1053"/>
                    </a:cubicBezTo>
                    <a:close/>
                    <a:moveTo>
                      <a:pt x="2153" y="1358"/>
                    </a:moveTo>
                    <a:cubicBezTo>
                      <a:pt x="2156" y="1350"/>
                      <a:pt x="2161" y="1343"/>
                      <a:pt x="2166" y="1337"/>
                    </a:cubicBezTo>
                    <a:cubicBezTo>
                      <a:pt x="2172" y="1332"/>
                      <a:pt x="2179" y="1327"/>
                      <a:pt x="2187" y="1323"/>
                    </a:cubicBezTo>
                    <a:cubicBezTo>
                      <a:pt x="2195" y="1320"/>
                      <a:pt x="2203" y="1318"/>
                      <a:pt x="2213" y="1318"/>
                    </a:cubicBezTo>
                    <a:cubicBezTo>
                      <a:pt x="2221" y="1318"/>
                      <a:pt x="2230" y="1320"/>
                      <a:pt x="2238" y="1323"/>
                    </a:cubicBezTo>
                    <a:cubicBezTo>
                      <a:pt x="2246" y="1327"/>
                      <a:pt x="2253" y="1332"/>
                      <a:pt x="2258" y="1337"/>
                    </a:cubicBezTo>
                    <a:cubicBezTo>
                      <a:pt x="2264" y="1343"/>
                      <a:pt x="2269" y="1350"/>
                      <a:pt x="2272" y="1358"/>
                    </a:cubicBezTo>
                    <a:cubicBezTo>
                      <a:pt x="2275" y="1366"/>
                      <a:pt x="2277" y="1374"/>
                      <a:pt x="2277" y="1383"/>
                    </a:cubicBezTo>
                    <a:cubicBezTo>
                      <a:pt x="2277" y="1392"/>
                      <a:pt x="2275" y="1400"/>
                      <a:pt x="2272" y="1408"/>
                    </a:cubicBezTo>
                    <a:cubicBezTo>
                      <a:pt x="2269" y="1416"/>
                      <a:pt x="2264" y="1423"/>
                      <a:pt x="2258" y="1428"/>
                    </a:cubicBezTo>
                    <a:cubicBezTo>
                      <a:pt x="2253" y="1434"/>
                      <a:pt x="2246" y="1439"/>
                      <a:pt x="2238" y="1442"/>
                    </a:cubicBezTo>
                    <a:cubicBezTo>
                      <a:pt x="2230" y="1445"/>
                      <a:pt x="2221" y="1447"/>
                      <a:pt x="2213" y="1447"/>
                    </a:cubicBezTo>
                    <a:cubicBezTo>
                      <a:pt x="2203" y="1447"/>
                      <a:pt x="2195" y="1445"/>
                      <a:pt x="2187" y="1442"/>
                    </a:cubicBezTo>
                    <a:cubicBezTo>
                      <a:pt x="2179" y="1439"/>
                      <a:pt x="2172" y="1434"/>
                      <a:pt x="2166" y="1428"/>
                    </a:cubicBezTo>
                    <a:cubicBezTo>
                      <a:pt x="2161" y="1423"/>
                      <a:pt x="2156" y="1416"/>
                      <a:pt x="2153" y="1408"/>
                    </a:cubicBezTo>
                    <a:cubicBezTo>
                      <a:pt x="2149" y="1400"/>
                      <a:pt x="2148" y="1392"/>
                      <a:pt x="2148" y="1383"/>
                    </a:cubicBezTo>
                    <a:cubicBezTo>
                      <a:pt x="2148" y="1374"/>
                      <a:pt x="2149" y="1366"/>
                      <a:pt x="2153" y="1358"/>
                    </a:cubicBezTo>
                    <a:close/>
                    <a:moveTo>
                      <a:pt x="1673" y="1003"/>
                    </a:moveTo>
                    <a:cubicBezTo>
                      <a:pt x="1738" y="1003"/>
                      <a:pt x="1738" y="1003"/>
                      <a:pt x="1738" y="1003"/>
                    </a:cubicBezTo>
                    <a:cubicBezTo>
                      <a:pt x="1745" y="1003"/>
                      <a:pt x="1750" y="1005"/>
                      <a:pt x="1755" y="1008"/>
                    </a:cubicBezTo>
                    <a:cubicBezTo>
                      <a:pt x="1760" y="1011"/>
                      <a:pt x="1763" y="1016"/>
                      <a:pt x="1765" y="1022"/>
                    </a:cubicBezTo>
                    <a:cubicBezTo>
                      <a:pt x="1773" y="1063"/>
                      <a:pt x="1773" y="1063"/>
                      <a:pt x="1773" y="1063"/>
                    </a:cubicBezTo>
                    <a:cubicBezTo>
                      <a:pt x="1791" y="1043"/>
                      <a:pt x="1811" y="1026"/>
                      <a:pt x="1834" y="1014"/>
                    </a:cubicBezTo>
                    <a:cubicBezTo>
                      <a:pt x="1857" y="1001"/>
                      <a:pt x="1884" y="995"/>
                      <a:pt x="1914" y="995"/>
                    </a:cubicBezTo>
                    <a:cubicBezTo>
                      <a:pt x="1938" y="995"/>
                      <a:pt x="1960" y="1000"/>
                      <a:pt x="1980" y="1010"/>
                    </a:cubicBezTo>
                    <a:cubicBezTo>
                      <a:pt x="2000" y="1020"/>
                      <a:pt x="2017" y="1034"/>
                      <a:pt x="2031" y="1053"/>
                    </a:cubicBezTo>
                    <a:cubicBezTo>
                      <a:pt x="2045" y="1072"/>
                      <a:pt x="2057" y="1095"/>
                      <a:pt x="2064" y="1123"/>
                    </a:cubicBezTo>
                    <a:cubicBezTo>
                      <a:pt x="2072" y="1151"/>
                      <a:pt x="2076" y="1183"/>
                      <a:pt x="2076" y="1218"/>
                    </a:cubicBezTo>
                    <a:cubicBezTo>
                      <a:pt x="2076" y="1251"/>
                      <a:pt x="2072" y="1282"/>
                      <a:pt x="2063" y="1309"/>
                    </a:cubicBezTo>
                    <a:cubicBezTo>
                      <a:pt x="2054" y="1337"/>
                      <a:pt x="2042" y="1361"/>
                      <a:pt x="2025" y="1382"/>
                    </a:cubicBezTo>
                    <a:cubicBezTo>
                      <a:pt x="2009" y="1402"/>
                      <a:pt x="1989" y="1418"/>
                      <a:pt x="1966" y="1430"/>
                    </a:cubicBezTo>
                    <a:cubicBezTo>
                      <a:pt x="1943" y="1441"/>
                      <a:pt x="1917" y="1447"/>
                      <a:pt x="1888" y="1447"/>
                    </a:cubicBezTo>
                    <a:cubicBezTo>
                      <a:pt x="1863" y="1447"/>
                      <a:pt x="1842" y="1444"/>
                      <a:pt x="1825" y="1436"/>
                    </a:cubicBezTo>
                    <a:cubicBezTo>
                      <a:pt x="1808" y="1428"/>
                      <a:pt x="1792" y="1418"/>
                      <a:pt x="1779" y="1405"/>
                    </a:cubicBezTo>
                    <a:cubicBezTo>
                      <a:pt x="1779" y="1584"/>
                      <a:pt x="1779" y="1584"/>
                      <a:pt x="1779" y="1584"/>
                    </a:cubicBezTo>
                    <a:cubicBezTo>
                      <a:pt x="1673" y="1584"/>
                      <a:pt x="1673" y="1584"/>
                      <a:pt x="1673" y="1584"/>
                    </a:cubicBezTo>
                    <a:lnTo>
                      <a:pt x="1673" y="1003"/>
                    </a:lnTo>
                    <a:close/>
                    <a:moveTo>
                      <a:pt x="1303" y="1018"/>
                    </a:moveTo>
                    <a:cubicBezTo>
                      <a:pt x="1374" y="1006"/>
                      <a:pt x="1374" y="1006"/>
                      <a:pt x="1374" y="1006"/>
                    </a:cubicBezTo>
                    <a:cubicBezTo>
                      <a:pt x="1396" y="887"/>
                      <a:pt x="1396" y="887"/>
                      <a:pt x="1396" y="887"/>
                    </a:cubicBezTo>
                    <a:cubicBezTo>
                      <a:pt x="1397" y="881"/>
                      <a:pt x="1400" y="877"/>
                      <a:pt x="1404" y="874"/>
                    </a:cubicBezTo>
                    <a:cubicBezTo>
                      <a:pt x="1408" y="871"/>
                      <a:pt x="1413" y="869"/>
                      <a:pt x="1419" y="869"/>
                    </a:cubicBezTo>
                    <a:cubicBezTo>
                      <a:pt x="1474" y="869"/>
                      <a:pt x="1474" y="869"/>
                      <a:pt x="1474" y="869"/>
                    </a:cubicBezTo>
                    <a:cubicBezTo>
                      <a:pt x="1474" y="1007"/>
                      <a:pt x="1474" y="1007"/>
                      <a:pt x="1474" y="1007"/>
                    </a:cubicBezTo>
                    <a:cubicBezTo>
                      <a:pt x="1589" y="1007"/>
                      <a:pt x="1589" y="1007"/>
                      <a:pt x="1589" y="1007"/>
                    </a:cubicBezTo>
                    <a:cubicBezTo>
                      <a:pt x="1589" y="1082"/>
                      <a:pt x="1589" y="1082"/>
                      <a:pt x="1589" y="1082"/>
                    </a:cubicBezTo>
                    <a:cubicBezTo>
                      <a:pt x="1474" y="1082"/>
                      <a:pt x="1474" y="1082"/>
                      <a:pt x="1474" y="1082"/>
                    </a:cubicBezTo>
                    <a:cubicBezTo>
                      <a:pt x="1474" y="1319"/>
                      <a:pt x="1474" y="1319"/>
                      <a:pt x="1474" y="1319"/>
                    </a:cubicBezTo>
                    <a:cubicBezTo>
                      <a:pt x="1474" y="1333"/>
                      <a:pt x="1477" y="1344"/>
                      <a:pt x="1484" y="1351"/>
                    </a:cubicBezTo>
                    <a:cubicBezTo>
                      <a:pt x="1491" y="1359"/>
                      <a:pt x="1500" y="1363"/>
                      <a:pt x="1512" y="1363"/>
                    </a:cubicBezTo>
                    <a:cubicBezTo>
                      <a:pt x="1518" y="1363"/>
                      <a:pt x="1524" y="1362"/>
                      <a:pt x="1528" y="1360"/>
                    </a:cubicBezTo>
                    <a:cubicBezTo>
                      <a:pt x="1533" y="1359"/>
                      <a:pt x="1536" y="1357"/>
                      <a:pt x="1540" y="1355"/>
                    </a:cubicBezTo>
                    <a:cubicBezTo>
                      <a:pt x="1543" y="1354"/>
                      <a:pt x="1546" y="1352"/>
                      <a:pt x="1548" y="1351"/>
                    </a:cubicBezTo>
                    <a:cubicBezTo>
                      <a:pt x="1551" y="1349"/>
                      <a:pt x="1553" y="1348"/>
                      <a:pt x="1556" y="1348"/>
                    </a:cubicBezTo>
                    <a:cubicBezTo>
                      <a:pt x="1559" y="1348"/>
                      <a:pt x="1562" y="1349"/>
                      <a:pt x="1564" y="1351"/>
                    </a:cubicBezTo>
                    <a:cubicBezTo>
                      <a:pt x="1566" y="1352"/>
                      <a:pt x="1568" y="1355"/>
                      <a:pt x="1570" y="1358"/>
                    </a:cubicBezTo>
                    <a:cubicBezTo>
                      <a:pt x="1602" y="1409"/>
                      <a:pt x="1602" y="1409"/>
                      <a:pt x="1602" y="1409"/>
                    </a:cubicBezTo>
                    <a:cubicBezTo>
                      <a:pt x="1586" y="1422"/>
                      <a:pt x="1569" y="1431"/>
                      <a:pt x="1549" y="1438"/>
                    </a:cubicBezTo>
                    <a:cubicBezTo>
                      <a:pt x="1529" y="1444"/>
                      <a:pt x="1508" y="1448"/>
                      <a:pt x="1487" y="1448"/>
                    </a:cubicBezTo>
                    <a:cubicBezTo>
                      <a:pt x="1449" y="1448"/>
                      <a:pt x="1420" y="1437"/>
                      <a:pt x="1399" y="1415"/>
                    </a:cubicBezTo>
                    <a:cubicBezTo>
                      <a:pt x="1379" y="1394"/>
                      <a:pt x="1369" y="1364"/>
                      <a:pt x="1369" y="1326"/>
                    </a:cubicBezTo>
                    <a:cubicBezTo>
                      <a:pt x="1369" y="1082"/>
                      <a:pt x="1369" y="1082"/>
                      <a:pt x="1369" y="1082"/>
                    </a:cubicBezTo>
                    <a:cubicBezTo>
                      <a:pt x="1324" y="1082"/>
                      <a:pt x="1324" y="1082"/>
                      <a:pt x="1324" y="1082"/>
                    </a:cubicBezTo>
                    <a:cubicBezTo>
                      <a:pt x="1319" y="1082"/>
                      <a:pt x="1314" y="1080"/>
                      <a:pt x="1310" y="1076"/>
                    </a:cubicBezTo>
                    <a:cubicBezTo>
                      <a:pt x="1305" y="1073"/>
                      <a:pt x="1303" y="1067"/>
                      <a:pt x="1303" y="1060"/>
                    </a:cubicBezTo>
                    <a:lnTo>
                      <a:pt x="1303" y="1018"/>
                    </a:lnTo>
                    <a:close/>
                    <a:moveTo>
                      <a:pt x="973" y="1018"/>
                    </a:moveTo>
                    <a:cubicBezTo>
                      <a:pt x="1044" y="1006"/>
                      <a:pt x="1044" y="1006"/>
                      <a:pt x="1044" y="1006"/>
                    </a:cubicBezTo>
                    <a:cubicBezTo>
                      <a:pt x="1066" y="887"/>
                      <a:pt x="1066" y="887"/>
                      <a:pt x="1066" y="887"/>
                    </a:cubicBezTo>
                    <a:cubicBezTo>
                      <a:pt x="1067" y="881"/>
                      <a:pt x="1069" y="877"/>
                      <a:pt x="1074" y="874"/>
                    </a:cubicBezTo>
                    <a:cubicBezTo>
                      <a:pt x="1078" y="871"/>
                      <a:pt x="1083" y="869"/>
                      <a:pt x="1089" y="869"/>
                    </a:cubicBezTo>
                    <a:cubicBezTo>
                      <a:pt x="1144" y="869"/>
                      <a:pt x="1144" y="869"/>
                      <a:pt x="1144" y="869"/>
                    </a:cubicBezTo>
                    <a:cubicBezTo>
                      <a:pt x="1144" y="1007"/>
                      <a:pt x="1144" y="1007"/>
                      <a:pt x="1144" y="1007"/>
                    </a:cubicBezTo>
                    <a:cubicBezTo>
                      <a:pt x="1259" y="1007"/>
                      <a:pt x="1259" y="1007"/>
                      <a:pt x="1259" y="1007"/>
                    </a:cubicBezTo>
                    <a:cubicBezTo>
                      <a:pt x="1259" y="1082"/>
                      <a:pt x="1259" y="1082"/>
                      <a:pt x="1259" y="1082"/>
                    </a:cubicBezTo>
                    <a:cubicBezTo>
                      <a:pt x="1144" y="1082"/>
                      <a:pt x="1144" y="1082"/>
                      <a:pt x="1144" y="1082"/>
                    </a:cubicBezTo>
                    <a:cubicBezTo>
                      <a:pt x="1144" y="1319"/>
                      <a:pt x="1144" y="1319"/>
                      <a:pt x="1144" y="1319"/>
                    </a:cubicBezTo>
                    <a:cubicBezTo>
                      <a:pt x="1144" y="1333"/>
                      <a:pt x="1147" y="1344"/>
                      <a:pt x="1154" y="1351"/>
                    </a:cubicBezTo>
                    <a:cubicBezTo>
                      <a:pt x="1161" y="1359"/>
                      <a:pt x="1170" y="1363"/>
                      <a:pt x="1181" y="1363"/>
                    </a:cubicBezTo>
                    <a:cubicBezTo>
                      <a:pt x="1188" y="1363"/>
                      <a:pt x="1193" y="1362"/>
                      <a:pt x="1198" y="1360"/>
                    </a:cubicBezTo>
                    <a:cubicBezTo>
                      <a:pt x="1202" y="1359"/>
                      <a:pt x="1206" y="1357"/>
                      <a:pt x="1209" y="1355"/>
                    </a:cubicBezTo>
                    <a:cubicBezTo>
                      <a:pt x="1213" y="1354"/>
                      <a:pt x="1216" y="1352"/>
                      <a:pt x="1218" y="1351"/>
                    </a:cubicBezTo>
                    <a:cubicBezTo>
                      <a:pt x="1221" y="1349"/>
                      <a:pt x="1223" y="1348"/>
                      <a:pt x="1226" y="1348"/>
                    </a:cubicBezTo>
                    <a:cubicBezTo>
                      <a:pt x="1229" y="1348"/>
                      <a:pt x="1231" y="1349"/>
                      <a:pt x="1233" y="1351"/>
                    </a:cubicBezTo>
                    <a:cubicBezTo>
                      <a:pt x="1236" y="1352"/>
                      <a:pt x="1238" y="1355"/>
                      <a:pt x="1240" y="1358"/>
                    </a:cubicBezTo>
                    <a:cubicBezTo>
                      <a:pt x="1271" y="1409"/>
                      <a:pt x="1271" y="1409"/>
                      <a:pt x="1271" y="1409"/>
                    </a:cubicBezTo>
                    <a:cubicBezTo>
                      <a:pt x="1256" y="1422"/>
                      <a:pt x="1238" y="1431"/>
                      <a:pt x="1219" y="1438"/>
                    </a:cubicBezTo>
                    <a:cubicBezTo>
                      <a:pt x="1199" y="1444"/>
                      <a:pt x="1178" y="1448"/>
                      <a:pt x="1157" y="1448"/>
                    </a:cubicBezTo>
                    <a:cubicBezTo>
                      <a:pt x="1119" y="1448"/>
                      <a:pt x="1090" y="1437"/>
                      <a:pt x="1069" y="1415"/>
                    </a:cubicBezTo>
                    <a:cubicBezTo>
                      <a:pt x="1049" y="1394"/>
                      <a:pt x="1039" y="1364"/>
                      <a:pt x="1039" y="1326"/>
                    </a:cubicBezTo>
                    <a:cubicBezTo>
                      <a:pt x="1039" y="1082"/>
                      <a:pt x="1039" y="1082"/>
                      <a:pt x="1039" y="1082"/>
                    </a:cubicBezTo>
                    <a:cubicBezTo>
                      <a:pt x="994" y="1082"/>
                      <a:pt x="994" y="1082"/>
                      <a:pt x="994" y="1082"/>
                    </a:cubicBezTo>
                    <a:cubicBezTo>
                      <a:pt x="988" y="1082"/>
                      <a:pt x="983" y="1080"/>
                      <a:pt x="979" y="1076"/>
                    </a:cubicBezTo>
                    <a:cubicBezTo>
                      <a:pt x="975" y="1073"/>
                      <a:pt x="973" y="1067"/>
                      <a:pt x="973" y="1060"/>
                    </a:cubicBezTo>
                    <a:lnTo>
                      <a:pt x="973" y="1018"/>
                    </a:lnTo>
                    <a:close/>
                    <a:moveTo>
                      <a:pt x="528" y="807"/>
                    </a:moveTo>
                    <a:cubicBezTo>
                      <a:pt x="633" y="807"/>
                      <a:pt x="633" y="807"/>
                      <a:pt x="633" y="807"/>
                    </a:cubicBezTo>
                    <a:cubicBezTo>
                      <a:pt x="633" y="1050"/>
                      <a:pt x="633" y="1050"/>
                      <a:pt x="633" y="1050"/>
                    </a:cubicBezTo>
                    <a:cubicBezTo>
                      <a:pt x="650" y="1034"/>
                      <a:pt x="669" y="1021"/>
                      <a:pt x="689" y="1011"/>
                    </a:cubicBezTo>
                    <a:cubicBezTo>
                      <a:pt x="710" y="1001"/>
                      <a:pt x="734" y="996"/>
                      <a:pt x="762" y="996"/>
                    </a:cubicBezTo>
                    <a:cubicBezTo>
                      <a:pt x="785" y="996"/>
                      <a:pt x="807" y="1000"/>
                      <a:pt x="825" y="1008"/>
                    </a:cubicBezTo>
                    <a:cubicBezTo>
                      <a:pt x="844" y="1017"/>
                      <a:pt x="859" y="1028"/>
                      <a:pt x="871" y="1043"/>
                    </a:cubicBezTo>
                    <a:cubicBezTo>
                      <a:pt x="884" y="1057"/>
                      <a:pt x="893" y="1075"/>
                      <a:pt x="900" y="1095"/>
                    </a:cubicBezTo>
                    <a:cubicBezTo>
                      <a:pt x="906" y="1115"/>
                      <a:pt x="909" y="1138"/>
                      <a:pt x="909" y="1162"/>
                    </a:cubicBezTo>
                    <a:cubicBezTo>
                      <a:pt x="909" y="1441"/>
                      <a:pt x="909" y="1441"/>
                      <a:pt x="909" y="1441"/>
                    </a:cubicBezTo>
                    <a:cubicBezTo>
                      <a:pt x="804" y="1441"/>
                      <a:pt x="804" y="1441"/>
                      <a:pt x="804" y="1441"/>
                    </a:cubicBezTo>
                    <a:cubicBezTo>
                      <a:pt x="804" y="1162"/>
                      <a:pt x="804" y="1162"/>
                      <a:pt x="804" y="1162"/>
                    </a:cubicBezTo>
                    <a:cubicBezTo>
                      <a:pt x="804" y="1135"/>
                      <a:pt x="798" y="1115"/>
                      <a:pt x="785" y="1100"/>
                    </a:cubicBezTo>
                    <a:cubicBezTo>
                      <a:pt x="773" y="1085"/>
                      <a:pt x="754" y="1078"/>
                      <a:pt x="730" y="1078"/>
                    </a:cubicBezTo>
                    <a:cubicBezTo>
                      <a:pt x="711" y="1078"/>
                      <a:pt x="694" y="1082"/>
                      <a:pt x="678" y="1091"/>
                    </a:cubicBezTo>
                    <a:cubicBezTo>
                      <a:pt x="662" y="1099"/>
                      <a:pt x="647" y="1110"/>
                      <a:pt x="633" y="1124"/>
                    </a:cubicBezTo>
                    <a:cubicBezTo>
                      <a:pt x="633" y="1441"/>
                      <a:pt x="633" y="1441"/>
                      <a:pt x="633" y="1441"/>
                    </a:cubicBezTo>
                    <a:cubicBezTo>
                      <a:pt x="528" y="1441"/>
                      <a:pt x="528" y="1441"/>
                      <a:pt x="528" y="1441"/>
                    </a:cubicBezTo>
                    <a:lnTo>
                      <a:pt x="528" y="807"/>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3" name="Gruppe 22">
              <a:extLst>
                <a:ext uri="{FF2B5EF4-FFF2-40B4-BE49-F238E27FC236}">
                  <a16:creationId xmlns:a16="http://schemas.microsoft.com/office/drawing/2014/main" id="{A2E7BDFC-1531-4614-BAA8-AE9CD0D34595}"/>
                </a:ext>
              </a:extLst>
            </p:cNvPr>
            <p:cNvGrpSpPr/>
            <p:nvPr/>
          </p:nvGrpSpPr>
          <p:grpSpPr>
            <a:xfrm>
              <a:off x="6902613" y="612091"/>
              <a:ext cx="427355" cy="428948"/>
              <a:chOff x="6621145" y="211812"/>
              <a:chExt cx="427355" cy="428948"/>
            </a:xfrm>
          </p:grpSpPr>
          <p:sp>
            <p:nvSpPr>
              <p:cNvPr id="24" name="Ellipse 23">
                <a:extLst>
                  <a:ext uri="{FF2B5EF4-FFF2-40B4-BE49-F238E27FC236}">
                    <a16:creationId xmlns:a16="http://schemas.microsoft.com/office/drawing/2014/main" id="{4228962C-47D6-4C0D-8A19-773508BDBCEB}"/>
                  </a:ext>
                </a:extLst>
              </p:cNvPr>
              <p:cNvSpPr/>
              <p:nvPr/>
            </p:nvSpPr>
            <p:spPr>
              <a:xfrm>
                <a:off x="6621145" y="211812"/>
                <a:ext cx="427355" cy="4289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400" dirty="0">
                  <a:latin typeface="Trebuchet MS" panose="020B0603020202020204" pitchFamily="34" charset="0"/>
                </a:endParaRPr>
              </a:p>
            </p:txBody>
          </p:sp>
          <p:grpSp>
            <p:nvGrpSpPr>
              <p:cNvPr id="25" name="Gruppe 24">
                <a:extLst>
                  <a:ext uri="{FF2B5EF4-FFF2-40B4-BE49-F238E27FC236}">
                    <a16:creationId xmlns:a16="http://schemas.microsoft.com/office/drawing/2014/main" id="{4AB7F7D8-112C-428D-895E-FFFCA51F1A9C}"/>
                  </a:ext>
                </a:extLst>
              </p:cNvPr>
              <p:cNvGrpSpPr>
                <a:grpSpLocks noChangeAspect="1"/>
              </p:cNvGrpSpPr>
              <p:nvPr/>
            </p:nvGrpSpPr>
            <p:grpSpPr>
              <a:xfrm>
                <a:off x="6690867" y="262164"/>
                <a:ext cx="253159" cy="296646"/>
                <a:chOff x="-88900" y="3175"/>
                <a:chExt cx="5849938" cy="6854825"/>
              </a:xfrm>
            </p:grpSpPr>
            <p:sp>
              <p:nvSpPr>
                <p:cNvPr id="26" name="Freeform 18">
                  <a:extLst>
                    <a:ext uri="{FF2B5EF4-FFF2-40B4-BE49-F238E27FC236}">
                      <a16:creationId xmlns:a16="http://schemas.microsoft.com/office/drawing/2014/main" id="{C36197A5-0DD5-47B9-8982-E468269409E4}"/>
                    </a:ext>
                  </a:extLst>
                </p:cNvPr>
                <p:cNvSpPr>
                  <a:spLocks/>
                </p:cNvSpPr>
                <p:nvPr/>
              </p:nvSpPr>
              <p:spPr bwMode="auto">
                <a:xfrm>
                  <a:off x="-88900" y="3175"/>
                  <a:ext cx="5521325" cy="6854825"/>
                </a:xfrm>
                <a:custGeom>
                  <a:avLst/>
                  <a:gdLst>
                    <a:gd name="T0" fmla="*/ 366 w 2033"/>
                    <a:gd name="T1" fmla="*/ 2521 h 2522"/>
                    <a:gd name="T2" fmla="*/ 169 w 2033"/>
                    <a:gd name="T3" fmla="*/ 2455 h 2522"/>
                    <a:gd name="T4" fmla="*/ 65 w 2033"/>
                    <a:gd name="T5" fmla="*/ 1838 h 2522"/>
                    <a:gd name="T6" fmla="*/ 513 w 2033"/>
                    <a:gd name="T7" fmla="*/ 895 h 2522"/>
                    <a:gd name="T8" fmla="*/ 1729 w 2033"/>
                    <a:gd name="T9" fmla="*/ 0 h 2522"/>
                    <a:gd name="T10" fmla="*/ 1905 w 2033"/>
                    <a:gd name="T11" fmla="*/ 51 h 2522"/>
                    <a:gd name="T12" fmla="*/ 2026 w 2033"/>
                    <a:gd name="T13" fmla="*/ 386 h 2522"/>
                    <a:gd name="T14" fmla="*/ 1987 w 2033"/>
                    <a:gd name="T15" fmla="*/ 428 h 2522"/>
                    <a:gd name="T16" fmla="*/ 1940 w 2033"/>
                    <a:gd name="T17" fmla="*/ 394 h 2522"/>
                    <a:gd name="T18" fmla="*/ 1840 w 2033"/>
                    <a:gd name="T19" fmla="*/ 286 h 2522"/>
                    <a:gd name="T20" fmla="*/ 912 w 2033"/>
                    <a:gd name="T21" fmla="*/ 1163 h 2522"/>
                    <a:gd name="T22" fmla="*/ 378 w 2033"/>
                    <a:gd name="T23" fmla="*/ 2293 h 2522"/>
                    <a:gd name="T24" fmla="*/ 457 w 2033"/>
                    <a:gd name="T25" fmla="*/ 2409 h 2522"/>
                    <a:gd name="T26" fmla="*/ 472 w 2033"/>
                    <a:gd name="T27" fmla="*/ 2469 h 2522"/>
                    <a:gd name="T28" fmla="*/ 366 w 2033"/>
                    <a:gd name="T29" fmla="*/ 2521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3" h="2522">
                      <a:moveTo>
                        <a:pt x="366" y="2521"/>
                      </a:moveTo>
                      <a:cubicBezTo>
                        <a:pt x="297" y="2522"/>
                        <a:pt x="215" y="2488"/>
                        <a:pt x="169" y="2455"/>
                      </a:cubicBezTo>
                      <a:cubicBezTo>
                        <a:pt x="38" y="2360"/>
                        <a:pt x="0" y="2135"/>
                        <a:pt x="65" y="1838"/>
                      </a:cubicBezTo>
                      <a:cubicBezTo>
                        <a:pt x="131" y="1538"/>
                        <a:pt x="290" y="1203"/>
                        <a:pt x="513" y="895"/>
                      </a:cubicBezTo>
                      <a:cubicBezTo>
                        <a:pt x="887" y="377"/>
                        <a:pt x="1399" y="0"/>
                        <a:pt x="1729" y="0"/>
                      </a:cubicBezTo>
                      <a:cubicBezTo>
                        <a:pt x="1799" y="0"/>
                        <a:pt x="1858" y="18"/>
                        <a:pt x="1905" y="51"/>
                      </a:cubicBezTo>
                      <a:cubicBezTo>
                        <a:pt x="1991" y="113"/>
                        <a:pt x="2033" y="229"/>
                        <a:pt x="2026" y="386"/>
                      </a:cubicBezTo>
                      <a:cubicBezTo>
                        <a:pt x="2026" y="408"/>
                        <a:pt x="2009" y="426"/>
                        <a:pt x="1987" y="428"/>
                      </a:cubicBezTo>
                      <a:cubicBezTo>
                        <a:pt x="1965" y="429"/>
                        <a:pt x="1945" y="415"/>
                        <a:pt x="1940" y="394"/>
                      </a:cubicBezTo>
                      <a:cubicBezTo>
                        <a:pt x="1915" y="286"/>
                        <a:pt x="1860" y="286"/>
                        <a:pt x="1840" y="286"/>
                      </a:cubicBezTo>
                      <a:cubicBezTo>
                        <a:pt x="1664" y="286"/>
                        <a:pt x="1291" y="638"/>
                        <a:pt x="912" y="1163"/>
                      </a:cubicBezTo>
                      <a:cubicBezTo>
                        <a:pt x="420" y="1844"/>
                        <a:pt x="350" y="2153"/>
                        <a:pt x="378" y="2293"/>
                      </a:cubicBezTo>
                      <a:cubicBezTo>
                        <a:pt x="388" y="2345"/>
                        <a:pt x="414" y="2383"/>
                        <a:pt x="457" y="2409"/>
                      </a:cubicBezTo>
                      <a:cubicBezTo>
                        <a:pt x="478" y="2422"/>
                        <a:pt x="485" y="2449"/>
                        <a:pt x="472" y="2469"/>
                      </a:cubicBezTo>
                      <a:cubicBezTo>
                        <a:pt x="458" y="2493"/>
                        <a:pt x="429" y="2521"/>
                        <a:pt x="366" y="252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19">
                  <a:extLst>
                    <a:ext uri="{FF2B5EF4-FFF2-40B4-BE49-F238E27FC236}">
                      <a16:creationId xmlns:a16="http://schemas.microsoft.com/office/drawing/2014/main" id="{C8CE6B04-4407-4055-89F9-0403981B1226}"/>
                    </a:ext>
                  </a:extLst>
                </p:cNvPr>
                <p:cNvSpPr>
                  <a:spLocks/>
                </p:cNvSpPr>
                <p:nvPr/>
              </p:nvSpPr>
              <p:spPr bwMode="auto">
                <a:xfrm>
                  <a:off x="1165225" y="1308100"/>
                  <a:ext cx="4595813" cy="5461000"/>
                </a:xfrm>
                <a:custGeom>
                  <a:avLst/>
                  <a:gdLst>
                    <a:gd name="T0" fmla="*/ 1680 w 1692"/>
                    <a:gd name="T1" fmla="*/ 1288 h 2009"/>
                    <a:gd name="T2" fmla="*/ 1647 w 1692"/>
                    <a:gd name="T3" fmla="*/ 1272 h 2009"/>
                    <a:gd name="T4" fmla="*/ 1181 w 1692"/>
                    <a:gd name="T5" fmla="*/ 1272 h 2009"/>
                    <a:gd name="T6" fmla="*/ 1139 w 1692"/>
                    <a:gd name="T7" fmla="*/ 1304 h 2009"/>
                    <a:gd name="T8" fmla="*/ 1001 w 1692"/>
                    <a:gd name="T9" fmla="*/ 1526 h 2009"/>
                    <a:gd name="T10" fmla="*/ 761 w 1692"/>
                    <a:gd name="T11" fmla="*/ 1603 h 2009"/>
                    <a:gd name="T12" fmla="*/ 592 w 1692"/>
                    <a:gd name="T13" fmla="*/ 1578 h 2009"/>
                    <a:gd name="T14" fmla="*/ 462 w 1692"/>
                    <a:gd name="T15" fmla="*/ 1495 h 2009"/>
                    <a:gd name="T16" fmla="*/ 369 w 1692"/>
                    <a:gd name="T17" fmla="*/ 1349 h 2009"/>
                    <a:gd name="T18" fmla="*/ 331 w 1692"/>
                    <a:gd name="T19" fmla="*/ 1184 h 2009"/>
                    <a:gd name="T20" fmla="*/ 1609 w 1692"/>
                    <a:gd name="T21" fmla="*/ 1184 h 2009"/>
                    <a:gd name="T22" fmla="*/ 1652 w 1692"/>
                    <a:gd name="T23" fmla="*/ 1140 h 2009"/>
                    <a:gd name="T24" fmla="*/ 1652 w 1692"/>
                    <a:gd name="T25" fmla="*/ 947 h 2009"/>
                    <a:gd name="T26" fmla="*/ 1178 w 1692"/>
                    <a:gd name="T27" fmla="*/ 0 h 2009"/>
                    <a:gd name="T28" fmla="*/ 833 w 1692"/>
                    <a:gd name="T29" fmla="*/ 339 h 2009"/>
                    <a:gd name="T30" fmla="*/ 1003 w 1692"/>
                    <a:gd name="T31" fmla="*/ 431 h 2009"/>
                    <a:gd name="T32" fmla="*/ 1012 w 1692"/>
                    <a:gd name="T33" fmla="*/ 440 h 2009"/>
                    <a:gd name="T34" fmla="*/ 1133 w 1692"/>
                    <a:gd name="T35" fmla="*/ 745 h 2009"/>
                    <a:gd name="T36" fmla="*/ 514 w 1692"/>
                    <a:gd name="T37" fmla="*/ 745 h 2009"/>
                    <a:gd name="T38" fmla="*/ 0 w 1692"/>
                    <a:gd name="T39" fmla="*/ 1728 h 2009"/>
                    <a:gd name="T40" fmla="*/ 324 w 1692"/>
                    <a:gd name="T41" fmla="*/ 1937 h 2009"/>
                    <a:gd name="T42" fmla="*/ 761 w 1692"/>
                    <a:gd name="T43" fmla="*/ 2009 h 2009"/>
                    <a:gd name="T44" fmla="*/ 1099 w 1692"/>
                    <a:gd name="T45" fmla="*/ 1965 h 2009"/>
                    <a:gd name="T46" fmla="*/ 1378 w 1692"/>
                    <a:gd name="T47" fmla="*/ 1835 h 2009"/>
                    <a:gd name="T48" fmla="*/ 1580 w 1692"/>
                    <a:gd name="T49" fmla="*/ 1620 h 2009"/>
                    <a:gd name="T50" fmla="*/ 1690 w 1692"/>
                    <a:gd name="T51" fmla="*/ 1323 h 2009"/>
                    <a:gd name="T52" fmla="*/ 1680 w 1692"/>
                    <a:gd name="T53" fmla="*/ 1288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2" h="2009">
                      <a:moveTo>
                        <a:pt x="1680" y="1288"/>
                      </a:moveTo>
                      <a:cubicBezTo>
                        <a:pt x="1672" y="1278"/>
                        <a:pt x="1659" y="1272"/>
                        <a:pt x="1647" y="1272"/>
                      </a:cubicBezTo>
                      <a:cubicBezTo>
                        <a:pt x="1181" y="1272"/>
                        <a:pt x="1181" y="1272"/>
                        <a:pt x="1181" y="1272"/>
                      </a:cubicBezTo>
                      <a:cubicBezTo>
                        <a:pt x="1162" y="1272"/>
                        <a:pt x="1145" y="1285"/>
                        <a:pt x="1139" y="1304"/>
                      </a:cubicBezTo>
                      <a:cubicBezTo>
                        <a:pt x="1107" y="1412"/>
                        <a:pt x="1058" y="1491"/>
                        <a:pt x="1001" y="1526"/>
                      </a:cubicBezTo>
                      <a:cubicBezTo>
                        <a:pt x="915" y="1579"/>
                        <a:pt x="839" y="1603"/>
                        <a:pt x="761" y="1603"/>
                      </a:cubicBezTo>
                      <a:cubicBezTo>
                        <a:pt x="689" y="1603"/>
                        <a:pt x="637" y="1595"/>
                        <a:pt x="592" y="1578"/>
                      </a:cubicBezTo>
                      <a:cubicBezTo>
                        <a:pt x="540" y="1557"/>
                        <a:pt x="497" y="1535"/>
                        <a:pt x="462" y="1495"/>
                      </a:cubicBezTo>
                      <a:cubicBezTo>
                        <a:pt x="422" y="1451"/>
                        <a:pt x="393" y="1415"/>
                        <a:pt x="369" y="1349"/>
                      </a:cubicBezTo>
                      <a:cubicBezTo>
                        <a:pt x="351" y="1298"/>
                        <a:pt x="337" y="1248"/>
                        <a:pt x="331" y="1184"/>
                      </a:cubicBezTo>
                      <a:cubicBezTo>
                        <a:pt x="1609" y="1184"/>
                        <a:pt x="1609" y="1184"/>
                        <a:pt x="1609" y="1184"/>
                      </a:cubicBezTo>
                      <a:cubicBezTo>
                        <a:pt x="1633" y="1184"/>
                        <a:pt x="1652" y="1165"/>
                        <a:pt x="1652" y="1140"/>
                      </a:cubicBezTo>
                      <a:cubicBezTo>
                        <a:pt x="1652" y="947"/>
                        <a:pt x="1652" y="947"/>
                        <a:pt x="1652" y="947"/>
                      </a:cubicBezTo>
                      <a:cubicBezTo>
                        <a:pt x="1652" y="487"/>
                        <a:pt x="1478" y="146"/>
                        <a:pt x="1178" y="0"/>
                      </a:cubicBezTo>
                      <a:cubicBezTo>
                        <a:pt x="1086" y="72"/>
                        <a:pt x="970" y="182"/>
                        <a:pt x="833" y="339"/>
                      </a:cubicBezTo>
                      <a:cubicBezTo>
                        <a:pt x="901" y="354"/>
                        <a:pt x="958" y="383"/>
                        <a:pt x="1003" y="431"/>
                      </a:cubicBezTo>
                      <a:cubicBezTo>
                        <a:pt x="1012" y="440"/>
                        <a:pt x="1012" y="440"/>
                        <a:pt x="1012" y="440"/>
                      </a:cubicBezTo>
                      <a:cubicBezTo>
                        <a:pt x="1076" y="509"/>
                        <a:pt x="1114" y="548"/>
                        <a:pt x="1133" y="745"/>
                      </a:cubicBezTo>
                      <a:cubicBezTo>
                        <a:pt x="514" y="745"/>
                        <a:pt x="514" y="745"/>
                        <a:pt x="514" y="745"/>
                      </a:cubicBezTo>
                      <a:cubicBezTo>
                        <a:pt x="101" y="1319"/>
                        <a:pt x="10" y="1600"/>
                        <a:pt x="0" y="1728"/>
                      </a:cubicBezTo>
                      <a:cubicBezTo>
                        <a:pt x="87" y="1818"/>
                        <a:pt x="196" y="1888"/>
                        <a:pt x="324" y="1937"/>
                      </a:cubicBezTo>
                      <a:cubicBezTo>
                        <a:pt x="450" y="1985"/>
                        <a:pt x="597" y="2009"/>
                        <a:pt x="761" y="2009"/>
                      </a:cubicBezTo>
                      <a:cubicBezTo>
                        <a:pt x="877" y="2009"/>
                        <a:pt x="991" y="1994"/>
                        <a:pt x="1099" y="1965"/>
                      </a:cubicBezTo>
                      <a:cubicBezTo>
                        <a:pt x="1198" y="1939"/>
                        <a:pt x="1292" y="1895"/>
                        <a:pt x="1378" y="1835"/>
                      </a:cubicBezTo>
                      <a:cubicBezTo>
                        <a:pt x="1453" y="1783"/>
                        <a:pt x="1521" y="1711"/>
                        <a:pt x="1580" y="1620"/>
                      </a:cubicBezTo>
                      <a:cubicBezTo>
                        <a:pt x="1634" y="1538"/>
                        <a:pt x="1671" y="1438"/>
                        <a:pt x="1690" y="1323"/>
                      </a:cubicBezTo>
                      <a:cubicBezTo>
                        <a:pt x="1692" y="1311"/>
                        <a:pt x="1688" y="1298"/>
                        <a:pt x="1680" y="1288"/>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20">
                  <a:extLst>
                    <a:ext uri="{FF2B5EF4-FFF2-40B4-BE49-F238E27FC236}">
                      <a16:creationId xmlns:a16="http://schemas.microsoft.com/office/drawing/2014/main" id="{A3E114DB-1A99-4D16-AB6D-DA6C4329D1A3}"/>
                    </a:ext>
                  </a:extLst>
                </p:cNvPr>
                <p:cNvSpPr>
                  <a:spLocks/>
                </p:cNvSpPr>
                <p:nvPr/>
              </p:nvSpPr>
              <p:spPr bwMode="auto">
                <a:xfrm>
                  <a:off x="465138" y="1282700"/>
                  <a:ext cx="1495425" cy="2052638"/>
                </a:xfrm>
                <a:custGeom>
                  <a:avLst/>
                  <a:gdLst>
                    <a:gd name="T0" fmla="*/ 238 w 551"/>
                    <a:gd name="T1" fmla="*/ 372 h 755"/>
                    <a:gd name="T2" fmla="*/ 551 w 551"/>
                    <a:gd name="T3" fmla="*/ 0 h 755"/>
                    <a:gd name="T4" fmla="*/ 253 w 551"/>
                    <a:gd name="T5" fmla="*/ 199 h 755"/>
                    <a:gd name="T6" fmla="*/ 53 w 551"/>
                    <a:gd name="T7" fmla="*/ 531 h 755"/>
                    <a:gd name="T8" fmla="*/ 0 w 551"/>
                    <a:gd name="T9" fmla="*/ 755 h 755"/>
                    <a:gd name="T10" fmla="*/ 238 w 551"/>
                    <a:gd name="T11" fmla="*/ 372 h 755"/>
                  </a:gdLst>
                  <a:ahLst/>
                  <a:cxnLst>
                    <a:cxn ang="0">
                      <a:pos x="T0" y="T1"/>
                    </a:cxn>
                    <a:cxn ang="0">
                      <a:pos x="T2" y="T3"/>
                    </a:cxn>
                    <a:cxn ang="0">
                      <a:pos x="T4" y="T5"/>
                    </a:cxn>
                    <a:cxn ang="0">
                      <a:pos x="T6" y="T7"/>
                    </a:cxn>
                    <a:cxn ang="0">
                      <a:pos x="T8" y="T9"/>
                    </a:cxn>
                    <a:cxn ang="0">
                      <a:pos x="T10" y="T11"/>
                    </a:cxn>
                  </a:cxnLst>
                  <a:rect l="0" t="0" r="r" b="b"/>
                  <a:pathLst>
                    <a:path w="551" h="755">
                      <a:moveTo>
                        <a:pt x="238" y="372"/>
                      </a:moveTo>
                      <a:cubicBezTo>
                        <a:pt x="336" y="237"/>
                        <a:pt x="441" y="112"/>
                        <a:pt x="551" y="0"/>
                      </a:cubicBezTo>
                      <a:cubicBezTo>
                        <a:pt x="435" y="47"/>
                        <a:pt x="335" y="114"/>
                        <a:pt x="253" y="199"/>
                      </a:cubicBezTo>
                      <a:cubicBezTo>
                        <a:pt x="166" y="290"/>
                        <a:pt x="99" y="402"/>
                        <a:pt x="53" y="531"/>
                      </a:cubicBezTo>
                      <a:cubicBezTo>
                        <a:pt x="29" y="600"/>
                        <a:pt x="12" y="675"/>
                        <a:pt x="0" y="755"/>
                      </a:cubicBezTo>
                      <a:cubicBezTo>
                        <a:pt x="68" y="626"/>
                        <a:pt x="148" y="497"/>
                        <a:pt x="238" y="372"/>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sp>
        <p:nvSpPr>
          <p:cNvPr id="32" name="Tekstfelt 31">
            <a:extLst>
              <a:ext uri="{FF2B5EF4-FFF2-40B4-BE49-F238E27FC236}">
                <a16:creationId xmlns:a16="http://schemas.microsoft.com/office/drawing/2014/main" id="{985B2EAC-81C3-4406-8EAB-8F578A8A70FD}"/>
              </a:ext>
            </a:extLst>
          </p:cNvPr>
          <p:cNvSpPr txBox="1"/>
          <p:nvPr/>
        </p:nvSpPr>
        <p:spPr>
          <a:xfrm>
            <a:off x="1209925" y="5606861"/>
            <a:ext cx="2952049"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a-DK" sz="1600" dirty="0">
                <a:solidFill>
                  <a:schemeClr val="tx1"/>
                </a:solidFill>
                <a:latin typeface="Trebuchet MS" panose="020B0603020202020204" pitchFamily="34" charset="0"/>
              </a:rPr>
              <a:t>Manuel indtastning/upload i </a:t>
            </a:r>
            <a:r>
              <a:rPr lang="da-DK" sz="1600" dirty="0" err="1">
                <a:solidFill>
                  <a:schemeClr val="tx1"/>
                </a:solidFill>
                <a:latin typeface="Trebuchet MS" panose="020B0603020202020204" pitchFamily="34" charset="0"/>
              </a:rPr>
              <a:t>eIndkomst</a:t>
            </a:r>
            <a:r>
              <a:rPr lang="da-DK" sz="1600" dirty="0">
                <a:solidFill>
                  <a:schemeClr val="tx1"/>
                </a:solidFill>
                <a:latin typeface="Trebuchet MS" panose="020B0603020202020204" pitchFamily="34" charset="0"/>
              </a:rPr>
              <a:t> Online</a:t>
            </a:r>
          </a:p>
        </p:txBody>
      </p:sp>
      <p:cxnSp>
        <p:nvCxnSpPr>
          <p:cNvPr id="33" name="Lige forbindelse 32">
            <a:extLst>
              <a:ext uri="{FF2B5EF4-FFF2-40B4-BE49-F238E27FC236}">
                <a16:creationId xmlns:a16="http://schemas.microsoft.com/office/drawing/2014/main" id="{49B429D8-C7B1-48D6-993D-6E7D8262F0E1}"/>
              </a:ext>
            </a:extLst>
          </p:cNvPr>
          <p:cNvCxnSpPr>
            <a:cxnSpLocks/>
          </p:cNvCxnSpPr>
          <p:nvPr/>
        </p:nvCxnSpPr>
        <p:spPr>
          <a:xfrm flipV="1">
            <a:off x="3098463" y="3429000"/>
            <a:ext cx="2316817" cy="1476362"/>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ktangel: afrundede hjørner 40">
            <a:extLst>
              <a:ext uri="{FF2B5EF4-FFF2-40B4-BE49-F238E27FC236}">
                <a16:creationId xmlns:a16="http://schemas.microsoft.com/office/drawing/2014/main" id="{CC5463A0-9D76-44A9-A89B-E22968EA91B6}"/>
              </a:ext>
            </a:extLst>
          </p:cNvPr>
          <p:cNvSpPr/>
          <p:nvPr/>
        </p:nvSpPr>
        <p:spPr>
          <a:xfrm>
            <a:off x="5083816" y="5808069"/>
            <a:ext cx="1522120" cy="67066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STAR</a:t>
            </a:r>
          </a:p>
        </p:txBody>
      </p:sp>
      <p:cxnSp>
        <p:nvCxnSpPr>
          <p:cNvPr id="42" name="Lige forbindelse 41">
            <a:extLst>
              <a:ext uri="{FF2B5EF4-FFF2-40B4-BE49-F238E27FC236}">
                <a16:creationId xmlns:a16="http://schemas.microsoft.com/office/drawing/2014/main" id="{82D36509-42B7-4A1A-B90B-0FCD0CF8E012}"/>
              </a:ext>
            </a:extLst>
          </p:cNvPr>
          <p:cNvCxnSpPr>
            <a:cxnSpLocks/>
            <a:stCxn id="41" idx="0"/>
            <a:endCxn id="6" idx="3"/>
          </p:cNvCxnSpPr>
          <p:nvPr/>
        </p:nvCxnSpPr>
        <p:spPr>
          <a:xfrm flipV="1">
            <a:off x="5844876" y="3155951"/>
            <a:ext cx="2761926" cy="2652118"/>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itel 1">
            <a:extLst>
              <a:ext uri="{FF2B5EF4-FFF2-40B4-BE49-F238E27FC236}">
                <a16:creationId xmlns:a16="http://schemas.microsoft.com/office/drawing/2014/main" id="{E7D67A8E-82ED-4174-8021-AEC6A44CCD96}"/>
              </a:ext>
            </a:extLst>
          </p:cNvPr>
          <p:cNvSpPr txBox="1">
            <a:spLocks/>
          </p:cNvSpPr>
          <p:nvPr/>
        </p:nvSpPr>
        <p:spPr>
          <a:xfrm>
            <a:off x="623391" y="576000"/>
            <a:ext cx="10896607" cy="841638"/>
          </a:xfrm>
          <a:prstGeom prst="rect">
            <a:avLst/>
          </a:prstGeom>
          <a:noFill/>
          <a:ln>
            <a:noFill/>
          </a:ln>
        </p:spPr>
        <p:txBody>
          <a:bodyPr vert="horz" lIns="0" tIns="0" rIns="0" bIns="0" rtlCol="0" anchor="t" anchorCtr="0">
            <a:normAutofit/>
          </a:bodyPr>
          <a:lst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a:lstStyle>
          <a:p>
            <a:r>
              <a:rPr lang="da-DK" dirty="0"/>
              <a:t>Kendte kilder til løntilskudsdata</a:t>
            </a:r>
          </a:p>
        </p:txBody>
      </p:sp>
      <p:cxnSp>
        <p:nvCxnSpPr>
          <p:cNvPr id="14" name="Lige forbindelse 13">
            <a:extLst>
              <a:ext uri="{FF2B5EF4-FFF2-40B4-BE49-F238E27FC236}">
                <a16:creationId xmlns:a16="http://schemas.microsoft.com/office/drawing/2014/main" id="{D0CE37F9-828B-483F-A82A-6EBF620E4A5E}"/>
              </a:ext>
            </a:extLst>
          </p:cNvPr>
          <p:cNvCxnSpPr/>
          <p:nvPr/>
        </p:nvCxnSpPr>
        <p:spPr>
          <a:xfrm>
            <a:off x="5215467" y="1263801"/>
            <a:ext cx="0" cy="3249740"/>
          </a:xfrm>
          <a:prstGeom prst="line">
            <a:avLst/>
          </a:prstGeom>
          <a:ln w="5715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kstfelt 14">
            <a:extLst>
              <a:ext uri="{FF2B5EF4-FFF2-40B4-BE49-F238E27FC236}">
                <a16:creationId xmlns:a16="http://schemas.microsoft.com/office/drawing/2014/main" id="{F5DB376A-191A-4E7E-8280-03779011932B}"/>
              </a:ext>
            </a:extLst>
          </p:cNvPr>
          <p:cNvSpPr txBox="1"/>
          <p:nvPr/>
        </p:nvSpPr>
        <p:spPr>
          <a:xfrm>
            <a:off x="4493006" y="4509586"/>
            <a:ext cx="2074333" cy="646331"/>
          </a:xfrm>
          <a:prstGeom prst="rect">
            <a:avLst/>
          </a:prstGeom>
          <a:noFill/>
        </p:spPr>
        <p:txBody>
          <a:bodyPr wrap="square" rtlCol="0">
            <a:spAutoFit/>
          </a:bodyPr>
          <a:lstStyle/>
          <a:p>
            <a:r>
              <a:rPr lang="da-DK" dirty="0">
                <a:latin typeface="Trebuchet MS" panose="020B0603020202020204" pitchFamily="34" charset="0"/>
              </a:rPr>
              <a:t>Måske afviste indberetninger</a:t>
            </a:r>
          </a:p>
        </p:txBody>
      </p:sp>
    </p:spTree>
    <p:extLst>
      <p:ext uri="{BB962C8B-B14F-4D97-AF65-F5344CB8AC3E}">
        <p14:creationId xmlns:p14="http://schemas.microsoft.com/office/powerpoint/2010/main" val="334626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A861E-90BA-447B-B426-4D835554ABAD}"/>
              </a:ext>
            </a:extLst>
          </p:cNvPr>
          <p:cNvSpPr>
            <a:spLocks noGrp="1"/>
          </p:cNvSpPr>
          <p:nvPr>
            <p:ph type="title"/>
          </p:nvPr>
        </p:nvSpPr>
        <p:spPr/>
        <p:txBody>
          <a:bodyPr/>
          <a:lstStyle/>
          <a:p>
            <a:r>
              <a:rPr lang="da-DK" dirty="0"/>
              <a:t>Eksempler på Løntilskudsdata i 2020 og 2021</a:t>
            </a:r>
          </a:p>
        </p:txBody>
      </p:sp>
      <p:sp>
        <p:nvSpPr>
          <p:cNvPr id="20" name="Tekstfelt 19">
            <a:extLst>
              <a:ext uri="{FF2B5EF4-FFF2-40B4-BE49-F238E27FC236}">
                <a16:creationId xmlns:a16="http://schemas.microsoft.com/office/drawing/2014/main" id="{BBA3B9D8-ADE6-4C8E-B9EA-BB252A601903}"/>
              </a:ext>
            </a:extLst>
          </p:cNvPr>
          <p:cNvSpPr txBox="1"/>
          <p:nvPr/>
        </p:nvSpPr>
        <p:spPr>
          <a:xfrm>
            <a:off x="642046" y="3319852"/>
            <a:ext cx="2387600" cy="369332"/>
          </a:xfrm>
          <a:prstGeom prst="rect">
            <a:avLst/>
          </a:prstGeom>
          <a:noFill/>
        </p:spPr>
        <p:txBody>
          <a:bodyPr wrap="square" rtlCol="0">
            <a:spAutoFit/>
          </a:bodyPr>
          <a:lstStyle/>
          <a:p>
            <a:r>
              <a:rPr lang="da-DK" dirty="0">
                <a:latin typeface="Trebuchet MS" panose="020B0603020202020204" pitchFamily="34" charset="0"/>
              </a:rPr>
              <a:t>Kommune </a:t>
            </a:r>
            <a:r>
              <a:rPr lang="da-DK" b="1" dirty="0">
                <a:latin typeface="Trebuchet MS" panose="020B0603020202020204" pitchFamily="34" charset="0"/>
              </a:rPr>
              <a:t>A</a:t>
            </a:r>
          </a:p>
        </p:txBody>
      </p:sp>
      <p:sp>
        <p:nvSpPr>
          <p:cNvPr id="34" name="Tekstfelt 33">
            <a:extLst>
              <a:ext uri="{FF2B5EF4-FFF2-40B4-BE49-F238E27FC236}">
                <a16:creationId xmlns:a16="http://schemas.microsoft.com/office/drawing/2014/main" id="{3AF28BC5-9BB2-42EE-A058-F6D65185EEC3}"/>
              </a:ext>
            </a:extLst>
          </p:cNvPr>
          <p:cNvSpPr txBox="1"/>
          <p:nvPr/>
        </p:nvSpPr>
        <p:spPr>
          <a:xfrm>
            <a:off x="642046" y="4183115"/>
            <a:ext cx="2387600" cy="369332"/>
          </a:xfrm>
          <a:prstGeom prst="rect">
            <a:avLst/>
          </a:prstGeom>
          <a:noFill/>
        </p:spPr>
        <p:txBody>
          <a:bodyPr wrap="square" rtlCol="0">
            <a:spAutoFit/>
          </a:bodyPr>
          <a:lstStyle/>
          <a:p>
            <a:r>
              <a:rPr lang="da-DK" dirty="0">
                <a:latin typeface="Trebuchet MS" panose="020B0603020202020204" pitchFamily="34" charset="0"/>
              </a:rPr>
              <a:t>Kommune </a:t>
            </a:r>
            <a:r>
              <a:rPr lang="da-DK" b="1" dirty="0">
                <a:latin typeface="Trebuchet MS" panose="020B0603020202020204" pitchFamily="34" charset="0"/>
              </a:rPr>
              <a:t>B</a:t>
            </a:r>
          </a:p>
        </p:txBody>
      </p:sp>
      <p:sp>
        <p:nvSpPr>
          <p:cNvPr id="35" name="Tekstfelt 34">
            <a:extLst>
              <a:ext uri="{FF2B5EF4-FFF2-40B4-BE49-F238E27FC236}">
                <a16:creationId xmlns:a16="http://schemas.microsoft.com/office/drawing/2014/main" id="{838E10DE-27F0-4057-BF2E-EA797287243F}"/>
              </a:ext>
            </a:extLst>
          </p:cNvPr>
          <p:cNvSpPr txBox="1"/>
          <p:nvPr/>
        </p:nvSpPr>
        <p:spPr>
          <a:xfrm>
            <a:off x="642046" y="5026058"/>
            <a:ext cx="2387600" cy="369332"/>
          </a:xfrm>
          <a:prstGeom prst="rect">
            <a:avLst/>
          </a:prstGeom>
          <a:noFill/>
        </p:spPr>
        <p:txBody>
          <a:bodyPr wrap="square" rtlCol="0">
            <a:spAutoFit/>
          </a:bodyPr>
          <a:lstStyle/>
          <a:p>
            <a:r>
              <a:rPr lang="da-DK" dirty="0">
                <a:latin typeface="Trebuchet MS" panose="020B0603020202020204" pitchFamily="34" charset="0"/>
              </a:rPr>
              <a:t>Kommune </a:t>
            </a:r>
            <a:r>
              <a:rPr lang="da-DK" b="1" dirty="0">
                <a:latin typeface="Trebuchet MS" panose="020B0603020202020204" pitchFamily="34" charset="0"/>
              </a:rPr>
              <a:t>C</a:t>
            </a:r>
          </a:p>
        </p:txBody>
      </p:sp>
      <p:sp>
        <p:nvSpPr>
          <p:cNvPr id="36" name="Tekstfelt 35">
            <a:extLst>
              <a:ext uri="{FF2B5EF4-FFF2-40B4-BE49-F238E27FC236}">
                <a16:creationId xmlns:a16="http://schemas.microsoft.com/office/drawing/2014/main" id="{57C80A37-FB44-4B13-B3E6-85007C124C69}"/>
              </a:ext>
            </a:extLst>
          </p:cNvPr>
          <p:cNvSpPr txBox="1"/>
          <p:nvPr/>
        </p:nvSpPr>
        <p:spPr>
          <a:xfrm>
            <a:off x="4198046" y="2615791"/>
            <a:ext cx="2387600" cy="369332"/>
          </a:xfrm>
          <a:prstGeom prst="rect">
            <a:avLst/>
          </a:prstGeom>
          <a:noFill/>
        </p:spPr>
        <p:txBody>
          <a:bodyPr wrap="square" rtlCol="0">
            <a:spAutoFit/>
          </a:bodyPr>
          <a:lstStyle/>
          <a:p>
            <a:r>
              <a:rPr lang="da-DK" b="1" dirty="0">
                <a:latin typeface="Trebuchet MS" panose="020B0603020202020204" pitchFamily="34" charset="0"/>
              </a:rPr>
              <a:t>2020</a:t>
            </a:r>
          </a:p>
        </p:txBody>
      </p:sp>
      <p:sp>
        <p:nvSpPr>
          <p:cNvPr id="37" name="Tekstfelt 36">
            <a:extLst>
              <a:ext uri="{FF2B5EF4-FFF2-40B4-BE49-F238E27FC236}">
                <a16:creationId xmlns:a16="http://schemas.microsoft.com/office/drawing/2014/main" id="{E9EE3AB4-2512-461F-984F-9A0B2A1D1B45}"/>
              </a:ext>
            </a:extLst>
          </p:cNvPr>
          <p:cNvSpPr txBox="1"/>
          <p:nvPr/>
        </p:nvSpPr>
        <p:spPr>
          <a:xfrm>
            <a:off x="8419525" y="2615791"/>
            <a:ext cx="2387600" cy="369332"/>
          </a:xfrm>
          <a:prstGeom prst="rect">
            <a:avLst/>
          </a:prstGeom>
          <a:noFill/>
        </p:spPr>
        <p:txBody>
          <a:bodyPr wrap="square" rtlCol="0">
            <a:spAutoFit/>
          </a:bodyPr>
          <a:lstStyle/>
          <a:p>
            <a:r>
              <a:rPr lang="da-DK" b="1" dirty="0">
                <a:latin typeface="Trebuchet MS" panose="020B0603020202020204" pitchFamily="34" charset="0"/>
              </a:rPr>
              <a:t>2021</a:t>
            </a:r>
          </a:p>
        </p:txBody>
      </p:sp>
      <p:sp>
        <p:nvSpPr>
          <p:cNvPr id="38" name="Rektangel 37">
            <a:extLst>
              <a:ext uri="{FF2B5EF4-FFF2-40B4-BE49-F238E27FC236}">
                <a16:creationId xmlns:a16="http://schemas.microsoft.com/office/drawing/2014/main" id="{E9CC1669-6634-4E17-99C1-74398F35AA3F}"/>
              </a:ext>
            </a:extLst>
          </p:cNvPr>
          <p:cNvSpPr/>
          <p:nvPr/>
        </p:nvSpPr>
        <p:spPr>
          <a:xfrm>
            <a:off x="3839815" y="4941859"/>
            <a:ext cx="2150117" cy="496800"/>
          </a:xfrm>
          <a:prstGeom prst="rect">
            <a:avLst/>
          </a:prstGeom>
          <a:solidFill>
            <a:srgbClr val="4C4C4C"/>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Manuel indtastning</a:t>
            </a:r>
            <a:endParaRPr kumimoji="0" lang="da-DK"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40" name="Lige forbindelse 39">
            <a:extLst>
              <a:ext uri="{FF2B5EF4-FFF2-40B4-BE49-F238E27FC236}">
                <a16:creationId xmlns:a16="http://schemas.microsoft.com/office/drawing/2014/main" id="{F672678D-80E2-46B0-BF1B-B8EB5D3DB4B8}"/>
              </a:ext>
            </a:extLst>
          </p:cNvPr>
          <p:cNvCxnSpPr/>
          <p:nvPr/>
        </p:nvCxnSpPr>
        <p:spPr>
          <a:xfrm>
            <a:off x="2501326" y="2535727"/>
            <a:ext cx="0" cy="303803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1" name="Lige forbindelse 40">
            <a:extLst>
              <a:ext uri="{FF2B5EF4-FFF2-40B4-BE49-F238E27FC236}">
                <a16:creationId xmlns:a16="http://schemas.microsoft.com/office/drawing/2014/main" id="{20E3B460-8003-44A3-939C-6519AFFC5284}"/>
              </a:ext>
            </a:extLst>
          </p:cNvPr>
          <p:cNvCxnSpPr/>
          <p:nvPr/>
        </p:nvCxnSpPr>
        <p:spPr>
          <a:xfrm>
            <a:off x="6722806" y="2535727"/>
            <a:ext cx="0" cy="303803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2" name="Lige forbindelse 41">
            <a:extLst>
              <a:ext uri="{FF2B5EF4-FFF2-40B4-BE49-F238E27FC236}">
                <a16:creationId xmlns:a16="http://schemas.microsoft.com/office/drawing/2014/main" id="{3564B93F-0B49-443A-826D-947C5483FE16}"/>
              </a:ext>
            </a:extLst>
          </p:cNvPr>
          <p:cNvCxnSpPr/>
          <p:nvPr/>
        </p:nvCxnSpPr>
        <p:spPr>
          <a:xfrm>
            <a:off x="10944286" y="2535727"/>
            <a:ext cx="0" cy="303803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5" name="Rektangel 14">
            <a:extLst>
              <a:ext uri="{FF2B5EF4-FFF2-40B4-BE49-F238E27FC236}">
                <a16:creationId xmlns:a16="http://schemas.microsoft.com/office/drawing/2014/main" id="{4F4FB399-3A46-4951-A23F-ED419CEE180D}"/>
              </a:ext>
            </a:extLst>
          </p:cNvPr>
          <p:cNvSpPr/>
          <p:nvPr/>
        </p:nvSpPr>
        <p:spPr>
          <a:xfrm>
            <a:off x="2600296" y="3274678"/>
            <a:ext cx="5011509" cy="496570"/>
          </a:xfrm>
          <a:prstGeom prst="rect">
            <a:avLst/>
          </a:prstGeom>
          <a:solidFill>
            <a:srgbClr val="5C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latin typeface="Trebuchet MS" panose="020B0603020202020204" pitchFamily="34" charset="0"/>
              </a:rPr>
              <a:t>KMD Aktiv fra 1/1 2020 til 1/3 2021 </a:t>
            </a:r>
          </a:p>
        </p:txBody>
      </p:sp>
      <p:sp>
        <p:nvSpPr>
          <p:cNvPr id="43" name="Rektangel 42">
            <a:extLst>
              <a:ext uri="{FF2B5EF4-FFF2-40B4-BE49-F238E27FC236}">
                <a16:creationId xmlns:a16="http://schemas.microsoft.com/office/drawing/2014/main" id="{22B59C0D-EDC3-468C-B0BA-72435215C72D}"/>
              </a:ext>
            </a:extLst>
          </p:cNvPr>
          <p:cNvSpPr/>
          <p:nvPr/>
        </p:nvSpPr>
        <p:spPr>
          <a:xfrm>
            <a:off x="7710774" y="3274678"/>
            <a:ext cx="3134534" cy="496570"/>
          </a:xfrm>
          <a:prstGeom prst="rect">
            <a:avLst/>
          </a:prstGeom>
          <a:solidFill>
            <a:srgbClr val="362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latin typeface="Trebuchet MS" panose="020B0603020202020204" pitchFamily="34" charset="0"/>
              </a:rPr>
              <a:t>KY fra 1/3 2021 og frem </a:t>
            </a:r>
          </a:p>
        </p:txBody>
      </p:sp>
      <p:sp>
        <p:nvSpPr>
          <p:cNvPr id="44" name="Rektangel 43">
            <a:extLst>
              <a:ext uri="{FF2B5EF4-FFF2-40B4-BE49-F238E27FC236}">
                <a16:creationId xmlns:a16="http://schemas.microsoft.com/office/drawing/2014/main" id="{C970846A-F9AC-4939-A560-D6158FAE792A}"/>
              </a:ext>
            </a:extLst>
          </p:cNvPr>
          <p:cNvSpPr/>
          <p:nvPr/>
        </p:nvSpPr>
        <p:spPr>
          <a:xfrm>
            <a:off x="6067484" y="4941859"/>
            <a:ext cx="2733041" cy="496570"/>
          </a:xfrm>
          <a:prstGeom prst="rect">
            <a:avLst/>
          </a:prstGeom>
          <a:solidFill>
            <a:srgbClr val="B27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latin typeface="Trebuchet MS" panose="020B0603020202020204" pitchFamily="34" charset="0"/>
              </a:rPr>
              <a:t>SKS</a:t>
            </a:r>
          </a:p>
        </p:txBody>
      </p:sp>
      <p:sp>
        <p:nvSpPr>
          <p:cNvPr id="45" name="Rektangel 44">
            <a:extLst>
              <a:ext uri="{FF2B5EF4-FFF2-40B4-BE49-F238E27FC236}">
                <a16:creationId xmlns:a16="http://schemas.microsoft.com/office/drawing/2014/main" id="{8B0CA7CE-FA48-4EB6-B3F8-7CDF569CAF0A}"/>
              </a:ext>
            </a:extLst>
          </p:cNvPr>
          <p:cNvSpPr/>
          <p:nvPr/>
        </p:nvSpPr>
        <p:spPr>
          <a:xfrm>
            <a:off x="8858858" y="4941859"/>
            <a:ext cx="1986450" cy="496570"/>
          </a:xfrm>
          <a:prstGeom prst="rect">
            <a:avLst/>
          </a:prstGeom>
          <a:solidFill>
            <a:srgbClr val="362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latin typeface="Trebuchet MS" panose="020B0603020202020204" pitchFamily="34" charset="0"/>
              </a:rPr>
              <a:t>KY</a:t>
            </a:r>
          </a:p>
        </p:txBody>
      </p:sp>
      <p:sp>
        <p:nvSpPr>
          <p:cNvPr id="46" name="Rektangel 45">
            <a:extLst>
              <a:ext uri="{FF2B5EF4-FFF2-40B4-BE49-F238E27FC236}">
                <a16:creationId xmlns:a16="http://schemas.microsoft.com/office/drawing/2014/main" id="{A85BB622-904B-4383-9EFE-B6F5D1375DC9}"/>
              </a:ext>
            </a:extLst>
          </p:cNvPr>
          <p:cNvSpPr/>
          <p:nvPr/>
        </p:nvSpPr>
        <p:spPr>
          <a:xfrm>
            <a:off x="6371512" y="4108891"/>
            <a:ext cx="4483180" cy="496570"/>
          </a:xfrm>
          <a:prstGeom prst="rect">
            <a:avLst/>
          </a:prstGeom>
          <a:solidFill>
            <a:srgbClr val="362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latin typeface="Trebuchet MS" panose="020B0603020202020204" pitchFamily="34" charset="0"/>
              </a:rPr>
              <a:t>KY</a:t>
            </a:r>
          </a:p>
        </p:txBody>
      </p:sp>
      <p:sp>
        <p:nvSpPr>
          <p:cNvPr id="47" name="Rektangel 46">
            <a:extLst>
              <a:ext uri="{FF2B5EF4-FFF2-40B4-BE49-F238E27FC236}">
                <a16:creationId xmlns:a16="http://schemas.microsoft.com/office/drawing/2014/main" id="{4850C8D2-E606-42C4-8077-CD84CB101006}"/>
              </a:ext>
            </a:extLst>
          </p:cNvPr>
          <p:cNvSpPr/>
          <p:nvPr/>
        </p:nvSpPr>
        <p:spPr>
          <a:xfrm>
            <a:off x="2609680" y="4108891"/>
            <a:ext cx="3662852" cy="496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latin typeface="Trebuchet MS" panose="020B0603020202020204" pitchFamily="34" charset="0"/>
              </a:rPr>
              <a:t>STAR</a:t>
            </a:r>
          </a:p>
        </p:txBody>
      </p:sp>
      <p:sp>
        <p:nvSpPr>
          <p:cNvPr id="48" name="Rektangel 47">
            <a:extLst>
              <a:ext uri="{FF2B5EF4-FFF2-40B4-BE49-F238E27FC236}">
                <a16:creationId xmlns:a16="http://schemas.microsoft.com/office/drawing/2014/main" id="{3C4F5FCB-0145-41F6-9814-E167E2E5D272}"/>
              </a:ext>
            </a:extLst>
          </p:cNvPr>
          <p:cNvSpPr/>
          <p:nvPr/>
        </p:nvSpPr>
        <p:spPr>
          <a:xfrm>
            <a:off x="2590229" y="4941859"/>
            <a:ext cx="1191251" cy="496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latin typeface="Trebuchet MS" panose="020B0603020202020204" pitchFamily="34" charset="0"/>
              </a:rPr>
              <a:t>STAR</a:t>
            </a:r>
          </a:p>
        </p:txBody>
      </p:sp>
      <p:sp>
        <p:nvSpPr>
          <p:cNvPr id="49" name="Tekstfelt 48">
            <a:extLst>
              <a:ext uri="{FF2B5EF4-FFF2-40B4-BE49-F238E27FC236}">
                <a16:creationId xmlns:a16="http://schemas.microsoft.com/office/drawing/2014/main" id="{71A1693E-23BD-4799-8399-FE045A28B2B0}"/>
              </a:ext>
            </a:extLst>
          </p:cNvPr>
          <p:cNvSpPr txBox="1"/>
          <p:nvPr/>
        </p:nvSpPr>
        <p:spPr>
          <a:xfrm>
            <a:off x="371458" y="1200960"/>
            <a:ext cx="11720908" cy="1200329"/>
          </a:xfrm>
          <a:prstGeom prst="rect">
            <a:avLst/>
          </a:prstGeom>
          <a:noFill/>
        </p:spPr>
        <p:txBody>
          <a:bodyPr wrap="square" rtlCol="0">
            <a:spAutoFit/>
          </a:bodyPr>
          <a:lstStyle/>
          <a:p>
            <a:pPr marL="285750" indent="-285750">
              <a:buFont typeface="Arial" panose="020B0604020202020204" pitchFamily="34" charset="0"/>
              <a:buChar char="•"/>
            </a:pPr>
            <a:r>
              <a:rPr lang="da-DK" b="1" u="sng" dirty="0">
                <a:latin typeface="Trebuchet MS" panose="020B0603020202020204" pitchFamily="34" charset="0"/>
              </a:rPr>
              <a:t>Kommune A </a:t>
            </a:r>
            <a:r>
              <a:rPr lang="da-DK" dirty="0">
                <a:latin typeface="Trebuchet MS" panose="020B0603020202020204" pitchFamily="34" charset="0"/>
              </a:rPr>
              <a:t>har tilkøbt KMD Aktivs løntilskudsløsning </a:t>
            </a:r>
            <a:r>
              <a:rPr lang="da-DK" dirty="0">
                <a:latin typeface="Trebuchet MS" panose="020B0603020202020204" pitchFamily="34" charset="0"/>
                <a:sym typeface="Wingdings" panose="05000000000000000000" pitchFamily="2" charset="2"/>
              </a:rPr>
              <a:t> Derfor en direkte overgang fra </a:t>
            </a:r>
            <a:r>
              <a:rPr lang="da-DK" i="1" dirty="0">
                <a:latin typeface="Trebuchet MS" panose="020B0603020202020204" pitchFamily="34" charset="0"/>
                <a:sym typeface="Wingdings" panose="05000000000000000000" pitchFamily="2" charset="2"/>
              </a:rPr>
              <a:t>KMD Aktiv</a:t>
            </a:r>
            <a:r>
              <a:rPr lang="da-DK" dirty="0">
                <a:latin typeface="Trebuchet MS" panose="020B0603020202020204" pitchFamily="34" charset="0"/>
                <a:sym typeface="Wingdings" panose="05000000000000000000" pitchFamily="2" charset="2"/>
              </a:rPr>
              <a:t> til </a:t>
            </a:r>
            <a:r>
              <a:rPr lang="da-DK" i="1" dirty="0">
                <a:latin typeface="Trebuchet MS" panose="020B0603020202020204" pitchFamily="34" charset="0"/>
                <a:sym typeface="Wingdings" panose="05000000000000000000" pitchFamily="2" charset="2"/>
              </a:rPr>
              <a:t>KY</a:t>
            </a:r>
          </a:p>
          <a:p>
            <a:pPr marL="285750" indent="-285750">
              <a:buFont typeface="Arial" panose="020B0604020202020204" pitchFamily="34" charset="0"/>
              <a:buChar char="•"/>
            </a:pPr>
            <a:r>
              <a:rPr lang="da-DK" b="1" u="sng" dirty="0">
                <a:latin typeface="Trebuchet MS" panose="020B0603020202020204" pitchFamily="34" charset="0"/>
                <a:sym typeface="Wingdings" panose="05000000000000000000" pitchFamily="2" charset="2"/>
              </a:rPr>
              <a:t>Kommune B</a:t>
            </a:r>
            <a:r>
              <a:rPr lang="da-DK" dirty="0">
                <a:latin typeface="Trebuchet MS" panose="020B0603020202020204" pitchFamily="34" charset="0"/>
                <a:sym typeface="Wingdings" panose="05000000000000000000" pitchFamily="2" charset="2"/>
              </a:rPr>
              <a:t> har </a:t>
            </a:r>
            <a:r>
              <a:rPr lang="da-DK" u="sng" dirty="0">
                <a:latin typeface="Trebuchet MS" panose="020B0603020202020204" pitchFamily="34" charset="0"/>
                <a:sym typeface="Wingdings" panose="05000000000000000000" pitchFamily="2" charset="2"/>
              </a:rPr>
              <a:t>ikke</a:t>
            </a:r>
            <a:r>
              <a:rPr lang="da-DK" dirty="0">
                <a:latin typeface="Trebuchet MS" panose="020B0603020202020204" pitchFamily="34" charset="0"/>
                <a:sym typeface="Wingdings" panose="05000000000000000000" pitchFamily="2" charset="2"/>
              </a:rPr>
              <a:t> en løsning til indberetning af løntilskud  Derfor en direkte overgang fra </a:t>
            </a:r>
            <a:r>
              <a:rPr lang="da-DK" i="1" dirty="0">
                <a:latin typeface="Trebuchet MS" panose="020B0603020202020204" pitchFamily="34" charset="0"/>
                <a:sym typeface="Wingdings" panose="05000000000000000000" pitchFamily="2" charset="2"/>
              </a:rPr>
              <a:t>STAR</a:t>
            </a:r>
            <a:r>
              <a:rPr lang="da-DK" dirty="0">
                <a:latin typeface="Trebuchet MS" panose="020B0603020202020204" pitchFamily="34" charset="0"/>
                <a:sym typeface="Wingdings" panose="05000000000000000000" pitchFamily="2" charset="2"/>
              </a:rPr>
              <a:t> til </a:t>
            </a:r>
            <a:r>
              <a:rPr lang="da-DK" i="1" dirty="0">
                <a:latin typeface="Trebuchet MS" panose="020B0603020202020204" pitchFamily="34" charset="0"/>
                <a:sym typeface="Wingdings" panose="05000000000000000000" pitchFamily="2" charset="2"/>
              </a:rPr>
              <a:t>KY</a:t>
            </a:r>
          </a:p>
          <a:p>
            <a:pPr marL="285750" indent="-285750">
              <a:buFont typeface="Arial" panose="020B0604020202020204" pitchFamily="34" charset="0"/>
              <a:buChar char="•"/>
            </a:pPr>
            <a:r>
              <a:rPr lang="da-DK" b="1" u="sng" dirty="0">
                <a:latin typeface="Trebuchet MS" panose="020B0603020202020204" pitchFamily="34" charset="0"/>
                <a:sym typeface="Wingdings" panose="05000000000000000000" pitchFamily="2" charset="2"/>
              </a:rPr>
              <a:t>Kommune C</a:t>
            </a:r>
            <a:r>
              <a:rPr lang="da-DK" dirty="0">
                <a:latin typeface="Trebuchet MS" panose="020B0603020202020204" pitchFamily="34" charset="0"/>
                <a:sym typeface="Wingdings" panose="05000000000000000000" pitchFamily="2" charset="2"/>
              </a:rPr>
              <a:t> er først klar med manuelle indtastning i andet kvartal og fortsætter indtil deres SKS-løsning er på plads  Derfor et mere indviklet forløb</a:t>
            </a:r>
            <a:endParaRPr lang="da-DK" dirty="0">
              <a:latin typeface="Trebuchet MS" panose="020B0603020202020204" pitchFamily="34" charset="0"/>
            </a:endParaRPr>
          </a:p>
        </p:txBody>
      </p:sp>
    </p:spTree>
    <p:extLst>
      <p:ext uri="{BB962C8B-B14F-4D97-AF65-F5344CB8AC3E}">
        <p14:creationId xmlns:p14="http://schemas.microsoft.com/office/powerpoint/2010/main" val="322510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FF65D-5559-45C5-8F59-087F4E450A80}"/>
              </a:ext>
            </a:extLst>
          </p:cNvPr>
          <p:cNvSpPr>
            <a:spLocks noGrp="1"/>
          </p:cNvSpPr>
          <p:nvPr>
            <p:ph type="title"/>
          </p:nvPr>
        </p:nvSpPr>
        <p:spPr/>
        <p:txBody>
          <a:bodyPr/>
          <a:lstStyle/>
          <a:p>
            <a:r>
              <a:rPr lang="da-DK" dirty="0"/>
              <a:t>Hvordan?</a:t>
            </a:r>
          </a:p>
        </p:txBody>
      </p:sp>
      <p:sp>
        <p:nvSpPr>
          <p:cNvPr id="3" name="Pladsholder til tekst 2">
            <a:extLst>
              <a:ext uri="{FF2B5EF4-FFF2-40B4-BE49-F238E27FC236}">
                <a16:creationId xmlns:a16="http://schemas.microsoft.com/office/drawing/2014/main" id="{3F561062-3664-46AA-9F23-CFAFC010B3C0}"/>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341642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6D70E-497B-4467-AE13-8C47E86EF3D9}"/>
              </a:ext>
            </a:extLst>
          </p:cNvPr>
          <p:cNvSpPr>
            <a:spLocks noGrp="1"/>
          </p:cNvSpPr>
          <p:nvPr>
            <p:ph type="title"/>
          </p:nvPr>
        </p:nvSpPr>
        <p:spPr/>
        <p:txBody>
          <a:bodyPr/>
          <a:lstStyle/>
          <a:p>
            <a:r>
              <a:rPr lang="da-DK" b="1" dirty="0"/>
              <a:t>Hvordan</a:t>
            </a:r>
            <a:r>
              <a:rPr lang="da-DK" dirty="0"/>
              <a:t> finder du det data der mangler?</a:t>
            </a:r>
            <a:br>
              <a:rPr lang="da-DK" dirty="0"/>
            </a:br>
            <a:endParaRPr lang="da-DK" dirty="0"/>
          </a:p>
        </p:txBody>
      </p:sp>
      <p:grpSp>
        <p:nvGrpSpPr>
          <p:cNvPr id="6" name="Gruppe 5">
            <a:extLst>
              <a:ext uri="{FF2B5EF4-FFF2-40B4-BE49-F238E27FC236}">
                <a16:creationId xmlns:a16="http://schemas.microsoft.com/office/drawing/2014/main" id="{1A5E0597-31AC-4071-9CE7-7E0153B2356A}"/>
              </a:ext>
            </a:extLst>
          </p:cNvPr>
          <p:cNvGrpSpPr/>
          <p:nvPr/>
        </p:nvGrpSpPr>
        <p:grpSpPr>
          <a:xfrm>
            <a:off x="2768600" y="1186571"/>
            <a:ext cx="6654800" cy="1088323"/>
            <a:chOff x="2768600" y="1134286"/>
            <a:chExt cx="6654800" cy="1088323"/>
          </a:xfrm>
        </p:grpSpPr>
        <p:sp>
          <p:nvSpPr>
            <p:cNvPr id="4" name="Rektangel 3">
              <a:extLst>
                <a:ext uri="{FF2B5EF4-FFF2-40B4-BE49-F238E27FC236}">
                  <a16:creationId xmlns:a16="http://schemas.microsoft.com/office/drawing/2014/main" id="{617CC5C4-C9C1-4257-B8DF-DE5FF31E06CE}"/>
                </a:ext>
              </a:extLst>
            </p:cNvPr>
            <p:cNvSpPr/>
            <p:nvPr/>
          </p:nvSpPr>
          <p:spPr>
            <a:xfrm>
              <a:off x="3048000" y="1324504"/>
              <a:ext cx="6096000" cy="707886"/>
            </a:xfrm>
            <a:prstGeom prst="rect">
              <a:avLst/>
            </a:prstGeom>
          </p:spPr>
          <p:txBody>
            <a:bodyPr>
              <a:spAutoFit/>
            </a:bodyPr>
            <a:lstStyle/>
            <a:p>
              <a:pPr algn="ctr"/>
              <a:r>
                <a:rPr lang="da-DK" sz="2000" i="1" dirty="0"/>
                <a:t>Ydelsesrefusion ved hvilke løntilskuds-data der er beregnet på, men ved </a:t>
              </a:r>
              <a:r>
                <a:rPr lang="da-DK" sz="2000" b="1" i="1" u="sng" dirty="0"/>
                <a:t>ikke</a:t>
              </a:r>
              <a:r>
                <a:rPr lang="da-DK" sz="2000" i="1" dirty="0"/>
                <a:t> hvad der mangler</a:t>
              </a:r>
            </a:p>
          </p:txBody>
        </p:sp>
        <p:sp>
          <p:nvSpPr>
            <p:cNvPr id="5" name="Rektangel 4">
              <a:extLst>
                <a:ext uri="{FF2B5EF4-FFF2-40B4-BE49-F238E27FC236}">
                  <a16:creationId xmlns:a16="http://schemas.microsoft.com/office/drawing/2014/main" id="{97262C50-0541-478E-8835-BE708F247A32}"/>
                </a:ext>
              </a:extLst>
            </p:cNvPr>
            <p:cNvSpPr/>
            <p:nvPr/>
          </p:nvSpPr>
          <p:spPr>
            <a:xfrm>
              <a:off x="2768600" y="1134286"/>
              <a:ext cx="6654800" cy="1088323"/>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a-DK" sz="1400" dirty="0">
                <a:latin typeface="Trebuchet MS" panose="020B0603020202020204" pitchFamily="34" charset="0"/>
              </a:endParaRPr>
            </a:p>
          </p:txBody>
        </p:sp>
      </p:grpSp>
      <p:grpSp>
        <p:nvGrpSpPr>
          <p:cNvPr id="63" name="Gruppe 62">
            <a:extLst>
              <a:ext uri="{FF2B5EF4-FFF2-40B4-BE49-F238E27FC236}">
                <a16:creationId xmlns:a16="http://schemas.microsoft.com/office/drawing/2014/main" id="{232279AC-B433-409A-9A6C-292F9159B5DF}"/>
              </a:ext>
            </a:extLst>
          </p:cNvPr>
          <p:cNvGrpSpPr/>
          <p:nvPr/>
        </p:nvGrpSpPr>
        <p:grpSpPr>
          <a:xfrm>
            <a:off x="395840" y="2607019"/>
            <a:ext cx="2802177" cy="1630528"/>
            <a:chOff x="395840" y="2607019"/>
            <a:chExt cx="2802177" cy="1630528"/>
          </a:xfrm>
        </p:grpSpPr>
        <p:pic>
          <p:nvPicPr>
            <p:cNvPr id="32" name="Grafik 31" descr="Database">
              <a:extLst>
                <a:ext uri="{FF2B5EF4-FFF2-40B4-BE49-F238E27FC236}">
                  <a16:creationId xmlns:a16="http://schemas.microsoft.com/office/drawing/2014/main" id="{E0BB2EC5-540A-4F1A-839B-960F0B3D08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1514" y="2901478"/>
              <a:ext cx="1336069" cy="1336069"/>
            </a:xfrm>
            <a:prstGeom prst="rect">
              <a:avLst/>
            </a:prstGeom>
          </p:spPr>
        </p:pic>
        <p:sp>
          <p:nvSpPr>
            <p:cNvPr id="33" name="Rektangel 32">
              <a:extLst>
                <a:ext uri="{FF2B5EF4-FFF2-40B4-BE49-F238E27FC236}">
                  <a16:creationId xmlns:a16="http://schemas.microsoft.com/office/drawing/2014/main" id="{5DC206DD-D73C-4AFF-8202-3A8D082559E9}"/>
                </a:ext>
              </a:extLst>
            </p:cNvPr>
            <p:cNvSpPr/>
            <p:nvPr/>
          </p:nvSpPr>
          <p:spPr>
            <a:xfrm>
              <a:off x="395840" y="2607019"/>
              <a:ext cx="2802177" cy="369332"/>
            </a:xfrm>
            <a:prstGeom prst="rect">
              <a:avLst/>
            </a:prstGeom>
          </p:spPr>
          <p:txBody>
            <a:bodyPr wrap="none">
              <a:spAutoFit/>
            </a:bodyPr>
            <a:lstStyle/>
            <a:p>
              <a:pPr algn="ctr"/>
              <a:r>
                <a:rPr lang="da-DK" b="1" dirty="0">
                  <a:latin typeface="Trebuchet MS" panose="020B0603020202020204" pitchFamily="34" charset="0"/>
                </a:rPr>
                <a:t>Data fra Ydelsesrefusion</a:t>
              </a:r>
            </a:p>
          </p:txBody>
        </p:sp>
      </p:grpSp>
      <p:sp>
        <p:nvSpPr>
          <p:cNvPr id="62" name="Rektangel: afrundede hjørner 61">
            <a:extLst>
              <a:ext uri="{FF2B5EF4-FFF2-40B4-BE49-F238E27FC236}">
                <a16:creationId xmlns:a16="http://schemas.microsoft.com/office/drawing/2014/main" id="{AB2762FA-C1D6-43D9-BFDB-0D3596C22B87}"/>
              </a:ext>
            </a:extLst>
          </p:cNvPr>
          <p:cNvSpPr/>
          <p:nvPr/>
        </p:nvSpPr>
        <p:spPr>
          <a:xfrm>
            <a:off x="2499360" y="5597927"/>
            <a:ext cx="7218680" cy="1108395"/>
          </a:xfrm>
          <a:prstGeom prst="roundRect">
            <a:avLst/>
          </a:prstGeom>
          <a:solidFill>
            <a:srgbClr val="FF0000">
              <a:alpha val="24000"/>
            </a:srgbClr>
          </a:solidFill>
          <a:ln w="571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a-DK" sz="1400" dirty="0">
              <a:latin typeface="Trebuchet MS" panose="020B0603020202020204" pitchFamily="34" charset="0"/>
            </a:endParaRPr>
          </a:p>
        </p:txBody>
      </p:sp>
      <p:grpSp>
        <p:nvGrpSpPr>
          <p:cNvPr id="8" name="Gruppe 7">
            <a:extLst>
              <a:ext uri="{FF2B5EF4-FFF2-40B4-BE49-F238E27FC236}">
                <a16:creationId xmlns:a16="http://schemas.microsoft.com/office/drawing/2014/main" id="{07B2A0F3-423F-43B0-B477-776B84A7A916}"/>
              </a:ext>
            </a:extLst>
          </p:cNvPr>
          <p:cNvGrpSpPr/>
          <p:nvPr/>
        </p:nvGrpSpPr>
        <p:grpSpPr>
          <a:xfrm>
            <a:off x="2770403" y="5749605"/>
            <a:ext cx="6706337" cy="785240"/>
            <a:chOff x="2770403" y="5749605"/>
            <a:chExt cx="6706337" cy="785240"/>
          </a:xfrm>
        </p:grpSpPr>
        <p:sp>
          <p:nvSpPr>
            <p:cNvPr id="50" name="Rektangel 49">
              <a:extLst>
                <a:ext uri="{FF2B5EF4-FFF2-40B4-BE49-F238E27FC236}">
                  <a16:creationId xmlns:a16="http://schemas.microsoft.com/office/drawing/2014/main" id="{1A4C926D-CA7E-4636-8F38-5210D33FE4D6}"/>
                </a:ext>
              </a:extLst>
            </p:cNvPr>
            <p:cNvSpPr/>
            <p:nvPr/>
          </p:nvSpPr>
          <p:spPr>
            <a:xfrm>
              <a:off x="2770403" y="5809820"/>
              <a:ext cx="2564924" cy="6489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latin typeface="Trebuchet MS" panose="020B0603020202020204" pitchFamily="34" charset="0"/>
                </a:rPr>
                <a:t>Udbetalingsbeløb = </a:t>
              </a:r>
              <a:r>
                <a:rPr lang="da-DK" sz="1400" b="1" dirty="0">
                  <a:latin typeface="Trebuchet MS" panose="020B0603020202020204" pitchFamily="34" charset="0"/>
                </a:rPr>
                <a:t>2.000</a:t>
              </a:r>
              <a:r>
                <a:rPr lang="da-DK" sz="1400" dirty="0">
                  <a:latin typeface="Trebuchet MS" panose="020B0603020202020204" pitchFamily="34" charset="0"/>
                </a:rPr>
                <a:t> kr.</a:t>
              </a:r>
            </a:p>
          </p:txBody>
        </p:sp>
        <p:sp>
          <p:nvSpPr>
            <p:cNvPr id="51" name="Rektangel 50">
              <a:extLst>
                <a:ext uri="{FF2B5EF4-FFF2-40B4-BE49-F238E27FC236}">
                  <a16:creationId xmlns:a16="http://schemas.microsoft.com/office/drawing/2014/main" id="{A9395809-3D4C-4381-B43C-0208FC14D9FF}"/>
                </a:ext>
              </a:extLst>
            </p:cNvPr>
            <p:cNvSpPr/>
            <p:nvPr/>
          </p:nvSpPr>
          <p:spPr>
            <a:xfrm>
              <a:off x="6908851" y="5817761"/>
              <a:ext cx="2567889" cy="64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latin typeface="Trebuchet MS" panose="020B0603020202020204" pitchFamily="34" charset="0"/>
                </a:rPr>
                <a:t>Udbetalingsbeløb = 10.000 kr.</a:t>
              </a:r>
            </a:p>
          </p:txBody>
        </p:sp>
        <p:cxnSp>
          <p:nvCxnSpPr>
            <p:cNvPr id="52" name="Lige pilforbindelse 51">
              <a:extLst>
                <a:ext uri="{FF2B5EF4-FFF2-40B4-BE49-F238E27FC236}">
                  <a16:creationId xmlns:a16="http://schemas.microsoft.com/office/drawing/2014/main" id="{4DC821B6-20E7-4971-9F83-9E64C02B6AA5}"/>
                </a:ext>
              </a:extLst>
            </p:cNvPr>
            <p:cNvCxnSpPr>
              <a:cxnSpLocks/>
            </p:cNvCxnSpPr>
            <p:nvPr/>
          </p:nvCxnSpPr>
          <p:spPr>
            <a:xfrm>
              <a:off x="5370102" y="6134285"/>
              <a:ext cx="1474464" cy="7941"/>
            </a:xfrm>
            <a:prstGeom prst="straightConnector1">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8" name="Gruppe 27">
              <a:extLst>
                <a:ext uri="{FF2B5EF4-FFF2-40B4-BE49-F238E27FC236}">
                  <a16:creationId xmlns:a16="http://schemas.microsoft.com/office/drawing/2014/main" id="{4534053A-7DF0-474C-B58B-2F4AA66930C2}"/>
                </a:ext>
              </a:extLst>
            </p:cNvPr>
            <p:cNvGrpSpPr/>
            <p:nvPr/>
          </p:nvGrpSpPr>
          <p:grpSpPr>
            <a:xfrm>
              <a:off x="5693495" y="5749605"/>
              <a:ext cx="805010" cy="785240"/>
              <a:chOff x="5372759" y="2572647"/>
              <a:chExt cx="1011472" cy="986632"/>
            </a:xfrm>
          </p:grpSpPr>
          <p:sp>
            <p:nvSpPr>
              <p:cNvPr id="29" name="Ellipse 28">
                <a:extLst>
                  <a:ext uri="{FF2B5EF4-FFF2-40B4-BE49-F238E27FC236}">
                    <a16:creationId xmlns:a16="http://schemas.microsoft.com/office/drawing/2014/main" id="{62647588-42E6-411B-97E3-92D2D0DCB828}"/>
                  </a:ext>
                </a:extLst>
              </p:cNvPr>
              <p:cNvSpPr/>
              <p:nvPr/>
            </p:nvSpPr>
            <p:spPr>
              <a:xfrm>
                <a:off x="5372759" y="2572647"/>
                <a:ext cx="1011472" cy="9866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pic>
            <p:nvPicPr>
              <p:cNvPr id="30" name="Grafik 29" descr="Luk">
                <a:extLst>
                  <a:ext uri="{FF2B5EF4-FFF2-40B4-BE49-F238E27FC236}">
                    <a16:creationId xmlns:a16="http://schemas.microsoft.com/office/drawing/2014/main" id="{61142E10-F4E0-49EE-B7CE-9DFDE0A1828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554030" y="2741498"/>
                <a:ext cx="648929" cy="648929"/>
              </a:xfrm>
              <a:prstGeom prst="rect">
                <a:avLst/>
              </a:prstGeom>
            </p:spPr>
          </p:pic>
        </p:grpSp>
      </p:grpSp>
      <p:grpSp>
        <p:nvGrpSpPr>
          <p:cNvPr id="7" name="Gruppe 6">
            <a:extLst>
              <a:ext uri="{FF2B5EF4-FFF2-40B4-BE49-F238E27FC236}">
                <a16:creationId xmlns:a16="http://schemas.microsoft.com/office/drawing/2014/main" id="{6983C595-BC38-4FE5-B227-4BEA4C97539D}"/>
              </a:ext>
            </a:extLst>
          </p:cNvPr>
          <p:cNvGrpSpPr/>
          <p:nvPr/>
        </p:nvGrpSpPr>
        <p:grpSpPr>
          <a:xfrm>
            <a:off x="2232455" y="2831579"/>
            <a:ext cx="7475436" cy="2522976"/>
            <a:chOff x="2232455" y="2831579"/>
            <a:chExt cx="7475436" cy="2522976"/>
          </a:xfrm>
        </p:grpSpPr>
        <p:sp>
          <p:nvSpPr>
            <p:cNvPr id="20" name="Rektangel 19">
              <a:extLst>
                <a:ext uri="{FF2B5EF4-FFF2-40B4-BE49-F238E27FC236}">
                  <a16:creationId xmlns:a16="http://schemas.microsoft.com/office/drawing/2014/main" id="{DE205E64-4689-43CF-A18C-47D24AD7FD1F}"/>
                </a:ext>
              </a:extLst>
            </p:cNvPr>
            <p:cNvSpPr/>
            <p:nvPr/>
          </p:nvSpPr>
          <p:spPr>
            <a:xfrm>
              <a:off x="2770403" y="4655489"/>
              <a:ext cx="2564924" cy="6489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latin typeface="Trebuchet MS" panose="020B0603020202020204" pitchFamily="34" charset="0"/>
                </a:rPr>
                <a:t>Udbetalingsbeløb = 10.000 kr.</a:t>
              </a:r>
            </a:p>
          </p:txBody>
        </p:sp>
        <p:sp>
          <p:nvSpPr>
            <p:cNvPr id="21" name="Rektangel 20">
              <a:extLst>
                <a:ext uri="{FF2B5EF4-FFF2-40B4-BE49-F238E27FC236}">
                  <a16:creationId xmlns:a16="http://schemas.microsoft.com/office/drawing/2014/main" id="{4444ABCE-45B2-4521-8023-BB0B6B9797D5}"/>
                </a:ext>
              </a:extLst>
            </p:cNvPr>
            <p:cNvSpPr/>
            <p:nvPr/>
          </p:nvSpPr>
          <p:spPr>
            <a:xfrm>
              <a:off x="6901231" y="4663430"/>
              <a:ext cx="2567889" cy="64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latin typeface="Trebuchet MS" panose="020B0603020202020204" pitchFamily="34" charset="0"/>
                </a:rPr>
                <a:t>Udbetalingsbeløb = 10.000 kr.</a:t>
              </a:r>
            </a:p>
          </p:txBody>
        </p:sp>
        <p:pic>
          <p:nvPicPr>
            <p:cNvPr id="42" name="Grafik 41" descr="Højre mod venstre">
              <a:extLst>
                <a:ext uri="{FF2B5EF4-FFF2-40B4-BE49-F238E27FC236}">
                  <a16:creationId xmlns:a16="http://schemas.microsoft.com/office/drawing/2014/main" id="{0C2A4BB5-0C8A-49D0-947C-2B67ED7423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051314">
              <a:off x="2232455" y="2841706"/>
              <a:ext cx="2020911" cy="2020911"/>
            </a:xfrm>
            <a:prstGeom prst="rect">
              <a:avLst/>
            </a:prstGeom>
          </p:spPr>
        </p:pic>
        <p:sp>
          <p:nvSpPr>
            <p:cNvPr id="43" name="Rektangel 42">
              <a:extLst>
                <a:ext uri="{FF2B5EF4-FFF2-40B4-BE49-F238E27FC236}">
                  <a16:creationId xmlns:a16="http://schemas.microsoft.com/office/drawing/2014/main" id="{7F9FECB4-7A38-4C37-BC2A-941AD8CB520C}"/>
                </a:ext>
              </a:extLst>
            </p:cNvPr>
            <p:cNvSpPr/>
            <p:nvPr/>
          </p:nvSpPr>
          <p:spPr>
            <a:xfrm>
              <a:off x="5303155" y="4120940"/>
              <a:ext cx="1585690" cy="369332"/>
            </a:xfrm>
            <a:prstGeom prst="rect">
              <a:avLst/>
            </a:prstGeom>
          </p:spPr>
          <p:txBody>
            <a:bodyPr wrap="none">
              <a:spAutoFit/>
            </a:bodyPr>
            <a:lstStyle/>
            <a:p>
              <a:pPr algn="ctr"/>
              <a:r>
                <a:rPr lang="da-DK" b="1" i="1" dirty="0">
                  <a:latin typeface="Trebuchet MS" panose="020B0603020202020204" pitchFamily="34" charset="0"/>
                </a:rPr>
                <a:t>SAMMENLIGN</a:t>
              </a:r>
            </a:p>
          </p:txBody>
        </p:sp>
        <p:cxnSp>
          <p:nvCxnSpPr>
            <p:cNvPr id="45" name="Lige pilforbindelse 44">
              <a:extLst>
                <a:ext uri="{FF2B5EF4-FFF2-40B4-BE49-F238E27FC236}">
                  <a16:creationId xmlns:a16="http://schemas.microsoft.com/office/drawing/2014/main" id="{07E3E910-A122-4422-82AA-A786DA4FC4F7}"/>
                </a:ext>
              </a:extLst>
            </p:cNvPr>
            <p:cNvCxnSpPr>
              <a:cxnSpLocks/>
            </p:cNvCxnSpPr>
            <p:nvPr/>
          </p:nvCxnSpPr>
          <p:spPr>
            <a:xfrm>
              <a:off x="5370102" y="4979954"/>
              <a:ext cx="1474464" cy="7941"/>
            </a:xfrm>
            <a:prstGeom prst="straightConnector1">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 name="Gruppe 24">
              <a:extLst>
                <a:ext uri="{FF2B5EF4-FFF2-40B4-BE49-F238E27FC236}">
                  <a16:creationId xmlns:a16="http://schemas.microsoft.com/office/drawing/2014/main" id="{18627FD5-BF88-47C3-B542-6DF60D46CC11}"/>
                </a:ext>
              </a:extLst>
            </p:cNvPr>
            <p:cNvGrpSpPr/>
            <p:nvPr/>
          </p:nvGrpSpPr>
          <p:grpSpPr>
            <a:xfrm>
              <a:off x="5693495" y="4569315"/>
              <a:ext cx="805010" cy="785240"/>
              <a:chOff x="5372759" y="2572647"/>
              <a:chExt cx="1011472" cy="986632"/>
            </a:xfrm>
          </p:grpSpPr>
          <p:sp>
            <p:nvSpPr>
              <p:cNvPr id="24" name="Ellipse 23">
                <a:extLst>
                  <a:ext uri="{FF2B5EF4-FFF2-40B4-BE49-F238E27FC236}">
                    <a16:creationId xmlns:a16="http://schemas.microsoft.com/office/drawing/2014/main" id="{4D77B3CD-B243-4B7A-B3D1-E542E0A479AD}"/>
                  </a:ext>
                </a:extLst>
              </p:cNvPr>
              <p:cNvSpPr/>
              <p:nvPr/>
            </p:nvSpPr>
            <p:spPr>
              <a:xfrm>
                <a:off x="5372759" y="2572647"/>
                <a:ext cx="1011472" cy="98663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pic>
            <p:nvPicPr>
              <p:cNvPr id="23" name="Grafik 22" descr="Afkrydsning">
                <a:extLst>
                  <a:ext uri="{FF2B5EF4-FFF2-40B4-BE49-F238E27FC236}">
                    <a16:creationId xmlns:a16="http://schemas.microsoft.com/office/drawing/2014/main" id="{2EFB1845-1666-4869-A837-C2D22E86ED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54030" y="2741498"/>
                <a:ext cx="648929" cy="648929"/>
              </a:xfrm>
              <a:prstGeom prst="rect">
                <a:avLst/>
              </a:prstGeom>
            </p:spPr>
          </p:pic>
        </p:grpSp>
        <p:pic>
          <p:nvPicPr>
            <p:cNvPr id="56" name="Grafik 55" descr="Højre mod venstre">
              <a:extLst>
                <a:ext uri="{FF2B5EF4-FFF2-40B4-BE49-F238E27FC236}">
                  <a16:creationId xmlns:a16="http://schemas.microsoft.com/office/drawing/2014/main" id="{26D730DB-129F-470D-AE3A-6FB7E744B6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548686" flipH="1">
              <a:off x="7686980" y="2831579"/>
              <a:ext cx="2020911" cy="2020911"/>
            </a:xfrm>
            <a:prstGeom prst="rect">
              <a:avLst/>
            </a:prstGeom>
          </p:spPr>
        </p:pic>
      </p:grpSp>
      <p:grpSp>
        <p:nvGrpSpPr>
          <p:cNvPr id="9" name="Gruppe 8">
            <a:extLst>
              <a:ext uri="{FF2B5EF4-FFF2-40B4-BE49-F238E27FC236}">
                <a16:creationId xmlns:a16="http://schemas.microsoft.com/office/drawing/2014/main" id="{A5A4D89E-63C5-435A-884E-5A5407B89FAC}"/>
              </a:ext>
            </a:extLst>
          </p:cNvPr>
          <p:cNvGrpSpPr/>
          <p:nvPr/>
        </p:nvGrpSpPr>
        <p:grpSpPr>
          <a:xfrm>
            <a:off x="8373920" y="2607019"/>
            <a:ext cx="3703258" cy="1585763"/>
            <a:chOff x="8373920" y="2607019"/>
            <a:chExt cx="3703258" cy="1585763"/>
          </a:xfrm>
        </p:grpSpPr>
        <p:sp>
          <p:nvSpPr>
            <p:cNvPr id="49" name="Rektangel 48">
              <a:extLst>
                <a:ext uri="{FF2B5EF4-FFF2-40B4-BE49-F238E27FC236}">
                  <a16:creationId xmlns:a16="http://schemas.microsoft.com/office/drawing/2014/main" id="{6CA12828-9240-42AD-86F6-1796D397CC09}"/>
                </a:ext>
              </a:extLst>
            </p:cNvPr>
            <p:cNvSpPr/>
            <p:nvPr/>
          </p:nvSpPr>
          <p:spPr>
            <a:xfrm>
              <a:off x="8373920" y="2607019"/>
              <a:ext cx="3703258" cy="369332"/>
            </a:xfrm>
            <a:prstGeom prst="rect">
              <a:avLst/>
            </a:prstGeom>
          </p:spPr>
          <p:txBody>
            <a:bodyPr wrap="none">
              <a:spAutoFit/>
            </a:bodyPr>
            <a:lstStyle/>
            <a:p>
              <a:pPr algn="ctr"/>
              <a:r>
                <a:rPr lang="da-DK" b="1" dirty="0">
                  <a:latin typeface="Trebuchet MS" panose="020B0603020202020204" pitchFamily="34" charset="0"/>
                </a:rPr>
                <a:t>Udbetalinger i Økonomisystemet</a:t>
              </a:r>
            </a:p>
          </p:txBody>
        </p:sp>
        <p:grpSp>
          <p:nvGrpSpPr>
            <p:cNvPr id="61" name="Gruppe 60">
              <a:extLst>
                <a:ext uri="{FF2B5EF4-FFF2-40B4-BE49-F238E27FC236}">
                  <a16:creationId xmlns:a16="http://schemas.microsoft.com/office/drawing/2014/main" id="{B6C9FE1E-6FCD-457C-8C61-61B7CFB7ECE8}"/>
                </a:ext>
              </a:extLst>
            </p:cNvPr>
            <p:cNvGrpSpPr/>
            <p:nvPr/>
          </p:nvGrpSpPr>
          <p:grpSpPr>
            <a:xfrm>
              <a:off x="9718040" y="2791685"/>
              <a:ext cx="1401097" cy="1401097"/>
              <a:chOff x="9718040" y="2791685"/>
              <a:chExt cx="1401097" cy="1401097"/>
            </a:xfrm>
          </p:grpSpPr>
          <p:pic>
            <p:nvPicPr>
              <p:cNvPr id="58" name="Grafik 57" descr="Skærm">
                <a:extLst>
                  <a:ext uri="{FF2B5EF4-FFF2-40B4-BE49-F238E27FC236}">
                    <a16:creationId xmlns:a16="http://schemas.microsoft.com/office/drawing/2014/main" id="{5C8B9644-D4EC-41E9-8513-10F4E602A73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18040" y="2791685"/>
                <a:ext cx="1401097" cy="1401097"/>
              </a:xfrm>
              <a:prstGeom prst="rect">
                <a:avLst/>
              </a:prstGeom>
            </p:spPr>
          </p:pic>
          <p:pic>
            <p:nvPicPr>
              <p:cNvPr id="60" name="Grafik 59" descr="Dollar">
                <a:extLst>
                  <a:ext uri="{FF2B5EF4-FFF2-40B4-BE49-F238E27FC236}">
                    <a16:creationId xmlns:a16="http://schemas.microsoft.com/office/drawing/2014/main" id="{07585401-0BED-4681-B318-1F2400AB36B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59508" y="3200400"/>
                <a:ext cx="457200" cy="457200"/>
              </a:xfrm>
              <a:prstGeom prst="rect">
                <a:avLst/>
              </a:prstGeom>
            </p:spPr>
          </p:pic>
        </p:grpSp>
      </p:grpSp>
    </p:spTree>
    <p:extLst>
      <p:ext uri="{BB962C8B-B14F-4D97-AF65-F5344CB8AC3E}">
        <p14:creationId xmlns:p14="http://schemas.microsoft.com/office/powerpoint/2010/main" val="2531710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6D70E-497B-4467-AE13-8C47E86EF3D9}"/>
              </a:ext>
            </a:extLst>
          </p:cNvPr>
          <p:cNvSpPr>
            <a:spLocks noGrp="1"/>
          </p:cNvSpPr>
          <p:nvPr>
            <p:ph type="title"/>
          </p:nvPr>
        </p:nvSpPr>
        <p:spPr/>
        <p:txBody>
          <a:bodyPr/>
          <a:lstStyle/>
          <a:p>
            <a:r>
              <a:rPr lang="da-DK" b="1" dirty="0"/>
              <a:t>Hvordan</a:t>
            </a:r>
            <a:r>
              <a:rPr lang="da-DK" dirty="0"/>
              <a:t> finder du det data der mangler?</a:t>
            </a:r>
            <a:br>
              <a:rPr lang="da-DK" dirty="0"/>
            </a:br>
            <a:endParaRPr lang="da-DK" dirty="0"/>
          </a:p>
        </p:txBody>
      </p:sp>
      <p:grpSp>
        <p:nvGrpSpPr>
          <p:cNvPr id="7" name="Gruppe 6">
            <a:extLst>
              <a:ext uri="{FF2B5EF4-FFF2-40B4-BE49-F238E27FC236}">
                <a16:creationId xmlns:a16="http://schemas.microsoft.com/office/drawing/2014/main" id="{174991FF-7E46-4396-9FF3-A1673BFFD22E}"/>
              </a:ext>
            </a:extLst>
          </p:cNvPr>
          <p:cNvGrpSpPr/>
          <p:nvPr/>
        </p:nvGrpSpPr>
        <p:grpSpPr>
          <a:xfrm>
            <a:off x="8522826" y="230326"/>
            <a:ext cx="2802177" cy="1630528"/>
            <a:chOff x="395840" y="1326859"/>
            <a:chExt cx="2802177" cy="1630528"/>
          </a:xfrm>
        </p:grpSpPr>
        <p:pic>
          <p:nvPicPr>
            <p:cNvPr id="32" name="Grafik 31" descr="Database">
              <a:extLst>
                <a:ext uri="{FF2B5EF4-FFF2-40B4-BE49-F238E27FC236}">
                  <a16:creationId xmlns:a16="http://schemas.microsoft.com/office/drawing/2014/main" id="{E0BB2EC5-540A-4F1A-839B-960F0B3D08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1514" y="1621318"/>
              <a:ext cx="1336069" cy="1336069"/>
            </a:xfrm>
            <a:prstGeom prst="rect">
              <a:avLst/>
            </a:prstGeom>
          </p:spPr>
        </p:pic>
        <p:sp>
          <p:nvSpPr>
            <p:cNvPr id="33" name="Rektangel 32">
              <a:extLst>
                <a:ext uri="{FF2B5EF4-FFF2-40B4-BE49-F238E27FC236}">
                  <a16:creationId xmlns:a16="http://schemas.microsoft.com/office/drawing/2014/main" id="{5DC206DD-D73C-4AFF-8202-3A8D082559E9}"/>
                </a:ext>
              </a:extLst>
            </p:cNvPr>
            <p:cNvSpPr/>
            <p:nvPr/>
          </p:nvSpPr>
          <p:spPr>
            <a:xfrm>
              <a:off x="395840" y="1326859"/>
              <a:ext cx="2802177" cy="369332"/>
            </a:xfrm>
            <a:prstGeom prst="rect">
              <a:avLst/>
            </a:prstGeom>
          </p:spPr>
          <p:txBody>
            <a:bodyPr wrap="none">
              <a:spAutoFit/>
            </a:bodyPr>
            <a:lstStyle/>
            <a:p>
              <a:pPr algn="ctr"/>
              <a:r>
                <a:rPr lang="da-DK" b="1" dirty="0">
                  <a:latin typeface="Trebuchet MS" panose="020B0603020202020204" pitchFamily="34" charset="0"/>
                </a:rPr>
                <a:t>Data fra Ydelsesrefusion</a:t>
              </a:r>
            </a:p>
          </p:txBody>
        </p:sp>
      </p:grpSp>
      <p:grpSp>
        <p:nvGrpSpPr>
          <p:cNvPr id="4" name="Gruppe 3">
            <a:extLst>
              <a:ext uri="{FF2B5EF4-FFF2-40B4-BE49-F238E27FC236}">
                <a16:creationId xmlns:a16="http://schemas.microsoft.com/office/drawing/2014/main" id="{ECC0C6BC-9D91-4F87-BFCE-6EB2174100AF}"/>
              </a:ext>
            </a:extLst>
          </p:cNvPr>
          <p:cNvGrpSpPr/>
          <p:nvPr/>
        </p:nvGrpSpPr>
        <p:grpSpPr>
          <a:xfrm>
            <a:off x="311277" y="1159775"/>
            <a:ext cx="4995253" cy="3425691"/>
            <a:chOff x="311277" y="1159775"/>
            <a:chExt cx="4995253" cy="3425691"/>
          </a:xfrm>
        </p:grpSpPr>
        <p:grpSp>
          <p:nvGrpSpPr>
            <p:cNvPr id="31" name="Gruppe 30">
              <a:extLst>
                <a:ext uri="{FF2B5EF4-FFF2-40B4-BE49-F238E27FC236}">
                  <a16:creationId xmlns:a16="http://schemas.microsoft.com/office/drawing/2014/main" id="{F744F22E-CB5D-42B6-BCD7-B08500179532}"/>
                </a:ext>
              </a:extLst>
            </p:cNvPr>
            <p:cNvGrpSpPr/>
            <p:nvPr/>
          </p:nvGrpSpPr>
          <p:grpSpPr>
            <a:xfrm>
              <a:off x="706442" y="1806106"/>
              <a:ext cx="4485662" cy="2779360"/>
              <a:chOff x="2772869" y="2260600"/>
              <a:chExt cx="6597650" cy="4123267"/>
            </a:xfrm>
          </p:grpSpPr>
          <p:pic>
            <p:nvPicPr>
              <p:cNvPr id="34" name="Picture 8">
                <a:extLst>
                  <a:ext uri="{FF2B5EF4-FFF2-40B4-BE49-F238E27FC236}">
                    <a16:creationId xmlns:a16="http://schemas.microsoft.com/office/drawing/2014/main" id="{C033A212-6448-409C-9C94-B46A89C5A654}"/>
                  </a:ext>
                </a:extLst>
              </p:cNvPr>
              <p:cNvPicPr/>
              <p:nvPr/>
            </p:nvPicPr>
            <p:blipFill rotWithShape="1">
              <a:blip r:embed="rId4"/>
              <a:srcRect t="6082"/>
              <a:stretch/>
            </p:blipFill>
            <p:spPr>
              <a:xfrm>
                <a:off x="2772869" y="2260600"/>
                <a:ext cx="6597650" cy="4123267"/>
              </a:xfrm>
              <a:prstGeom prst="rect">
                <a:avLst/>
              </a:prstGeom>
            </p:spPr>
          </p:pic>
          <p:sp>
            <p:nvSpPr>
              <p:cNvPr id="35" name="Tekstfelt 34">
                <a:extLst>
                  <a:ext uri="{FF2B5EF4-FFF2-40B4-BE49-F238E27FC236}">
                    <a16:creationId xmlns:a16="http://schemas.microsoft.com/office/drawing/2014/main" id="{28F77134-9559-45C6-AF09-20C8FCA277D1}"/>
                  </a:ext>
                </a:extLst>
              </p:cNvPr>
              <p:cNvSpPr txBox="1"/>
              <p:nvPr/>
            </p:nvSpPr>
            <p:spPr>
              <a:xfrm>
                <a:off x="5020732" y="2370665"/>
                <a:ext cx="1202266" cy="890362"/>
              </a:xfrm>
              <a:prstGeom prst="rect">
                <a:avLst/>
              </a:prstGeom>
              <a:solidFill>
                <a:schemeClr val="bg1"/>
              </a:solidFill>
              <a:ln>
                <a:solidFill>
                  <a:schemeClr val="tx1"/>
                </a:solidFill>
              </a:ln>
            </p:spPr>
            <p:txBody>
              <a:bodyPr wrap="square" rtlCol="0">
                <a:spAutoFit/>
              </a:bodyPr>
              <a:lstStyle/>
              <a:p>
                <a:r>
                  <a:rPr lang="da-DK" sz="1100" dirty="0">
                    <a:latin typeface="Trebuchet MS" panose="020B0603020202020204" pitchFamily="34" charset="0"/>
                  </a:rPr>
                  <a:t>Overgang fra STAR-data</a:t>
                </a:r>
              </a:p>
            </p:txBody>
          </p:sp>
        </p:grpSp>
        <p:sp>
          <p:nvSpPr>
            <p:cNvPr id="36" name="Ellipse 35">
              <a:extLst>
                <a:ext uri="{FF2B5EF4-FFF2-40B4-BE49-F238E27FC236}">
                  <a16:creationId xmlns:a16="http://schemas.microsoft.com/office/drawing/2014/main" id="{12374153-A67E-4CE9-BA36-A2BB8E7EE34A}"/>
                </a:ext>
              </a:extLst>
            </p:cNvPr>
            <p:cNvSpPr/>
            <p:nvPr/>
          </p:nvSpPr>
          <p:spPr>
            <a:xfrm>
              <a:off x="311277" y="1159775"/>
              <a:ext cx="845586" cy="841638"/>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da-DK" sz="3600" dirty="0">
                  <a:latin typeface="Trebuchet MS" panose="020B0603020202020204" pitchFamily="34" charset="0"/>
                </a:rPr>
                <a:t>1</a:t>
              </a:r>
            </a:p>
          </p:txBody>
        </p:sp>
        <p:sp>
          <p:nvSpPr>
            <p:cNvPr id="3" name="Tekstfelt 2">
              <a:extLst>
                <a:ext uri="{FF2B5EF4-FFF2-40B4-BE49-F238E27FC236}">
                  <a16:creationId xmlns:a16="http://schemas.microsoft.com/office/drawing/2014/main" id="{3590FE36-78A4-4084-8D5C-601D77264A1F}"/>
                </a:ext>
              </a:extLst>
            </p:cNvPr>
            <p:cNvSpPr txBox="1"/>
            <p:nvPr/>
          </p:nvSpPr>
          <p:spPr>
            <a:xfrm>
              <a:off x="1200396" y="1180022"/>
              <a:ext cx="4106134" cy="646331"/>
            </a:xfrm>
            <a:prstGeom prst="rect">
              <a:avLst/>
            </a:prstGeom>
            <a:noFill/>
          </p:spPr>
          <p:txBody>
            <a:bodyPr wrap="square" rtlCol="0">
              <a:spAutoFit/>
            </a:bodyPr>
            <a:lstStyle/>
            <a:p>
              <a:r>
                <a:rPr lang="da-DK" dirty="0">
                  <a:latin typeface="Trebuchet MS" panose="020B0603020202020204" pitchFamily="34" charset="0"/>
                </a:rPr>
                <a:t>Graf: viser samlet udbetalingsbeløb for løntilskud</a:t>
              </a:r>
            </a:p>
          </p:txBody>
        </p:sp>
      </p:grpSp>
      <p:grpSp>
        <p:nvGrpSpPr>
          <p:cNvPr id="5" name="Gruppe 4">
            <a:extLst>
              <a:ext uri="{FF2B5EF4-FFF2-40B4-BE49-F238E27FC236}">
                <a16:creationId xmlns:a16="http://schemas.microsoft.com/office/drawing/2014/main" id="{B1C7C1CF-C35E-4B20-835F-4D5D06F626D3}"/>
              </a:ext>
            </a:extLst>
          </p:cNvPr>
          <p:cNvGrpSpPr/>
          <p:nvPr/>
        </p:nvGrpSpPr>
        <p:grpSpPr>
          <a:xfrm>
            <a:off x="428749" y="4718593"/>
            <a:ext cx="4603270" cy="1838750"/>
            <a:chOff x="428749" y="4718593"/>
            <a:chExt cx="4603270" cy="1838750"/>
          </a:xfrm>
        </p:grpSpPr>
        <p:pic>
          <p:nvPicPr>
            <p:cNvPr id="38" name="Billede 37">
              <a:extLst>
                <a:ext uri="{FF2B5EF4-FFF2-40B4-BE49-F238E27FC236}">
                  <a16:creationId xmlns:a16="http://schemas.microsoft.com/office/drawing/2014/main" id="{11FC0760-474B-421B-8D44-FB987CB7C768}"/>
                </a:ext>
              </a:extLst>
            </p:cNvPr>
            <p:cNvPicPr>
              <a:picLocks noChangeAspect="1"/>
            </p:cNvPicPr>
            <p:nvPr/>
          </p:nvPicPr>
          <p:blipFill>
            <a:blip r:embed="rId5"/>
            <a:stretch>
              <a:fillRect/>
            </a:stretch>
          </p:blipFill>
          <p:spPr>
            <a:xfrm>
              <a:off x="672002" y="5374829"/>
              <a:ext cx="4068338" cy="1182514"/>
            </a:xfrm>
            <a:prstGeom prst="rect">
              <a:avLst/>
            </a:prstGeom>
          </p:spPr>
        </p:pic>
        <p:sp>
          <p:nvSpPr>
            <p:cNvPr id="37" name="Ellipse 36">
              <a:extLst>
                <a:ext uri="{FF2B5EF4-FFF2-40B4-BE49-F238E27FC236}">
                  <a16:creationId xmlns:a16="http://schemas.microsoft.com/office/drawing/2014/main" id="{71244740-DCA4-4234-AFAA-7378B4ADD562}"/>
                </a:ext>
              </a:extLst>
            </p:cNvPr>
            <p:cNvSpPr/>
            <p:nvPr/>
          </p:nvSpPr>
          <p:spPr>
            <a:xfrm>
              <a:off x="428749" y="4769853"/>
              <a:ext cx="845586" cy="841638"/>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da-DK" sz="3600" dirty="0">
                  <a:latin typeface="Trebuchet MS" panose="020B0603020202020204" pitchFamily="34" charset="0"/>
                </a:rPr>
                <a:t>2</a:t>
              </a:r>
            </a:p>
          </p:txBody>
        </p:sp>
        <p:sp>
          <p:nvSpPr>
            <p:cNvPr id="40" name="Tekstfelt 39">
              <a:extLst>
                <a:ext uri="{FF2B5EF4-FFF2-40B4-BE49-F238E27FC236}">
                  <a16:creationId xmlns:a16="http://schemas.microsoft.com/office/drawing/2014/main" id="{AFFB41FB-E7B4-48E0-B1E3-8041ECB9CE26}"/>
                </a:ext>
              </a:extLst>
            </p:cNvPr>
            <p:cNvSpPr txBox="1"/>
            <p:nvPr/>
          </p:nvSpPr>
          <p:spPr>
            <a:xfrm>
              <a:off x="1274335" y="4718593"/>
              <a:ext cx="3757684" cy="646331"/>
            </a:xfrm>
            <a:prstGeom prst="rect">
              <a:avLst/>
            </a:prstGeom>
            <a:noFill/>
          </p:spPr>
          <p:txBody>
            <a:bodyPr wrap="square" rtlCol="0">
              <a:spAutoFit/>
            </a:bodyPr>
            <a:lstStyle/>
            <a:p>
              <a:r>
                <a:rPr lang="da-DK" dirty="0">
                  <a:latin typeface="Trebuchet MS" panose="020B0603020202020204" pitchFamily="34" charset="0"/>
                </a:rPr>
                <a:t>Excel-fil: viser alle modtaget indberetninger på løntilskud</a:t>
              </a:r>
            </a:p>
          </p:txBody>
        </p:sp>
      </p:grpSp>
      <p:grpSp>
        <p:nvGrpSpPr>
          <p:cNvPr id="12" name="Gruppe 11">
            <a:extLst>
              <a:ext uri="{FF2B5EF4-FFF2-40B4-BE49-F238E27FC236}">
                <a16:creationId xmlns:a16="http://schemas.microsoft.com/office/drawing/2014/main" id="{9B76292F-7E00-4BC9-B089-77FA20677D11}"/>
              </a:ext>
            </a:extLst>
          </p:cNvPr>
          <p:cNvGrpSpPr/>
          <p:nvPr/>
        </p:nvGrpSpPr>
        <p:grpSpPr>
          <a:xfrm>
            <a:off x="5877605" y="2300909"/>
            <a:ext cx="5813943" cy="4471958"/>
            <a:chOff x="5877605" y="2300909"/>
            <a:chExt cx="5813943" cy="4471958"/>
          </a:xfrm>
        </p:grpSpPr>
        <p:grpSp>
          <p:nvGrpSpPr>
            <p:cNvPr id="6" name="Gruppe 5">
              <a:extLst>
                <a:ext uri="{FF2B5EF4-FFF2-40B4-BE49-F238E27FC236}">
                  <a16:creationId xmlns:a16="http://schemas.microsoft.com/office/drawing/2014/main" id="{F3FF9FC4-60DD-4C32-962B-FC3CAFFCC57B}"/>
                </a:ext>
              </a:extLst>
            </p:cNvPr>
            <p:cNvGrpSpPr/>
            <p:nvPr/>
          </p:nvGrpSpPr>
          <p:grpSpPr>
            <a:xfrm>
              <a:off x="5877605" y="2300909"/>
              <a:ext cx="5813943" cy="2393953"/>
              <a:chOff x="5877605" y="1968398"/>
              <a:chExt cx="5813943" cy="2393953"/>
            </a:xfrm>
          </p:grpSpPr>
          <p:pic>
            <p:nvPicPr>
              <p:cNvPr id="44" name="Billede 43" descr="Graphical user interface, application, table, Excel&#10;&#10;Description automatically generated">
                <a:extLst>
                  <a:ext uri="{FF2B5EF4-FFF2-40B4-BE49-F238E27FC236}">
                    <a16:creationId xmlns:a16="http://schemas.microsoft.com/office/drawing/2014/main" id="{F9FBE61E-7FFB-4A82-8229-3F913293C9F7}"/>
                  </a:ext>
                </a:extLst>
              </p:cNvPr>
              <p:cNvPicPr/>
              <p:nvPr/>
            </p:nvPicPr>
            <p:blipFill rotWithShape="1">
              <a:blip r:embed="rId6"/>
              <a:srcRect b="25025"/>
              <a:stretch/>
            </p:blipFill>
            <p:spPr>
              <a:xfrm>
                <a:off x="6300398" y="2684122"/>
                <a:ext cx="5391150" cy="1678229"/>
              </a:xfrm>
              <a:prstGeom prst="rect">
                <a:avLst/>
              </a:prstGeom>
            </p:spPr>
          </p:pic>
          <p:sp>
            <p:nvSpPr>
              <p:cNvPr id="39" name="Ellipse 38">
                <a:extLst>
                  <a:ext uri="{FF2B5EF4-FFF2-40B4-BE49-F238E27FC236}">
                    <a16:creationId xmlns:a16="http://schemas.microsoft.com/office/drawing/2014/main" id="{36DED20B-4E04-4826-B0B6-37BD0B27CE0A}"/>
                  </a:ext>
                </a:extLst>
              </p:cNvPr>
              <p:cNvSpPr/>
              <p:nvPr/>
            </p:nvSpPr>
            <p:spPr>
              <a:xfrm>
                <a:off x="5877605" y="1968398"/>
                <a:ext cx="845586" cy="841638"/>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da-DK" sz="3600" dirty="0">
                    <a:latin typeface="Trebuchet MS" panose="020B0603020202020204" pitchFamily="34" charset="0"/>
                  </a:rPr>
                  <a:t>3</a:t>
                </a:r>
              </a:p>
            </p:txBody>
          </p:sp>
          <p:sp>
            <p:nvSpPr>
              <p:cNvPr id="41" name="Tekstfelt 40">
                <a:extLst>
                  <a:ext uri="{FF2B5EF4-FFF2-40B4-BE49-F238E27FC236}">
                    <a16:creationId xmlns:a16="http://schemas.microsoft.com/office/drawing/2014/main" id="{70DD8BDE-90B7-4FD2-A24C-6D67DBC44643}"/>
                  </a:ext>
                </a:extLst>
              </p:cNvPr>
              <p:cNvSpPr txBox="1"/>
              <p:nvPr/>
            </p:nvSpPr>
            <p:spPr>
              <a:xfrm>
                <a:off x="6781988" y="1969187"/>
                <a:ext cx="4198038" cy="646331"/>
              </a:xfrm>
              <a:prstGeom prst="rect">
                <a:avLst/>
              </a:prstGeom>
              <a:noFill/>
            </p:spPr>
            <p:txBody>
              <a:bodyPr wrap="square" rtlCol="0">
                <a:spAutoFit/>
              </a:bodyPr>
              <a:lstStyle/>
              <a:p>
                <a:r>
                  <a:rPr lang="da-DK" dirty="0">
                    <a:latin typeface="Trebuchet MS" panose="020B0603020202020204" pitchFamily="34" charset="0"/>
                  </a:rPr>
                  <a:t>LIS-data: viser alle løntilskuds-detaljer på cpr.nr. niveau</a:t>
                </a:r>
              </a:p>
            </p:txBody>
          </p:sp>
        </p:grpSp>
        <p:sp>
          <p:nvSpPr>
            <p:cNvPr id="11" name="Rektangel 10">
              <a:extLst>
                <a:ext uri="{FF2B5EF4-FFF2-40B4-BE49-F238E27FC236}">
                  <a16:creationId xmlns:a16="http://schemas.microsoft.com/office/drawing/2014/main" id="{7E297CF9-6CFB-45F9-BFE5-C49CEE2BD6C0}"/>
                </a:ext>
              </a:extLst>
            </p:cNvPr>
            <p:cNvSpPr/>
            <p:nvPr/>
          </p:nvSpPr>
          <p:spPr>
            <a:xfrm>
              <a:off x="6700359" y="4741542"/>
              <a:ext cx="1803966" cy="2031325"/>
            </a:xfrm>
            <a:prstGeom prst="rect">
              <a:avLst/>
            </a:prstGeom>
          </p:spPr>
          <p:txBody>
            <a:bodyPr wrap="square">
              <a:spAutoFit/>
            </a:bodyPr>
            <a:lstStyle/>
            <a:p>
              <a:r>
                <a:rPr lang="da-DK" dirty="0"/>
                <a:t>Fx.:</a:t>
              </a:r>
            </a:p>
            <a:p>
              <a:pPr marL="342900" indent="-342900">
                <a:buFontTx/>
                <a:buChar char="-"/>
              </a:pPr>
              <a:r>
                <a:rPr lang="da-DK" dirty="0"/>
                <a:t>Power Bi</a:t>
              </a:r>
            </a:p>
            <a:p>
              <a:pPr marL="342900" indent="-342900">
                <a:buFontTx/>
                <a:buChar char="-"/>
              </a:pPr>
              <a:r>
                <a:rPr lang="da-DK" dirty="0" err="1"/>
                <a:t>Targit</a:t>
              </a:r>
              <a:endParaRPr lang="da-DK" dirty="0"/>
            </a:p>
            <a:p>
              <a:pPr marL="342900" indent="-342900">
                <a:buFontTx/>
                <a:buChar char="-"/>
              </a:pPr>
              <a:r>
                <a:rPr lang="da-DK" dirty="0"/>
                <a:t>SAP BO</a:t>
              </a:r>
            </a:p>
            <a:p>
              <a:pPr marL="342900" indent="-342900">
                <a:buFontTx/>
                <a:buChar char="-"/>
              </a:pPr>
              <a:r>
                <a:rPr lang="da-DK" dirty="0"/>
                <a:t>Fujitsu</a:t>
              </a:r>
            </a:p>
            <a:p>
              <a:pPr marL="342900" indent="-342900">
                <a:buFontTx/>
                <a:buChar char="-"/>
              </a:pPr>
              <a:r>
                <a:rPr lang="da-DK" dirty="0"/>
                <a:t>Excel</a:t>
              </a:r>
            </a:p>
            <a:p>
              <a:pPr marL="342900" indent="-342900">
                <a:buFontTx/>
                <a:buChar char="-"/>
              </a:pPr>
              <a:r>
                <a:rPr lang="da-DK" dirty="0"/>
                <a:t>(FLIS DAP)</a:t>
              </a:r>
            </a:p>
          </p:txBody>
        </p:sp>
      </p:grpSp>
    </p:spTree>
    <p:extLst>
      <p:ext uri="{BB962C8B-B14F-4D97-AF65-F5344CB8AC3E}">
        <p14:creationId xmlns:p14="http://schemas.microsoft.com/office/powerpoint/2010/main" val="1924829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6D70E-497B-4467-AE13-8C47E86EF3D9}"/>
              </a:ext>
            </a:extLst>
          </p:cNvPr>
          <p:cNvSpPr>
            <a:spLocks noGrp="1"/>
          </p:cNvSpPr>
          <p:nvPr>
            <p:ph type="title"/>
          </p:nvPr>
        </p:nvSpPr>
        <p:spPr/>
        <p:txBody>
          <a:bodyPr/>
          <a:lstStyle/>
          <a:p>
            <a:r>
              <a:rPr lang="da-DK" b="1" dirty="0"/>
              <a:t>Hvordan</a:t>
            </a:r>
            <a:r>
              <a:rPr lang="da-DK" dirty="0"/>
              <a:t> finder du det data der mangler?</a:t>
            </a:r>
            <a:br>
              <a:rPr lang="da-DK" dirty="0"/>
            </a:br>
            <a:endParaRPr lang="da-DK" dirty="0"/>
          </a:p>
        </p:txBody>
      </p:sp>
      <p:grpSp>
        <p:nvGrpSpPr>
          <p:cNvPr id="63" name="Gruppe 62">
            <a:extLst>
              <a:ext uri="{FF2B5EF4-FFF2-40B4-BE49-F238E27FC236}">
                <a16:creationId xmlns:a16="http://schemas.microsoft.com/office/drawing/2014/main" id="{232279AC-B433-409A-9A6C-292F9159B5DF}"/>
              </a:ext>
            </a:extLst>
          </p:cNvPr>
          <p:cNvGrpSpPr/>
          <p:nvPr/>
        </p:nvGrpSpPr>
        <p:grpSpPr>
          <a:xfrm>
            <a:off x="395840" y="1083019"/>
            <a:ext cx="2802177" cy="1630528"/>
            <a:chOff x="395840" y="2607019"/>
            <a:chExt cx="2802177" cy="1630528"/>
          </a:xfrm>
        </p:grpSpPr>
        <p:pic>
          <p:nvPicPr>
            <p:cNvPr id="32" name="Grafik 31" descr="Database">
              <a:extLst>
                <a:ext uri="{FF2B5EF4-FFF2-40B4-BE49-F238E27FC236}">
                  <a16:creationId xmlns:a16="http://schemas.microsoft.com/office/drawing/2014/main" id="{E0BB2EC5-540A-4F1A-839B-960F0B3D08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1514" y="2901478"/>
              <a:ext cx="1336069" cy="1336069"/>
            </a:xfrm>
            <a:prstGeom prst="rect">
              <a:avLst/>
            </a:prstGeom>
          </p:spPr>
        </p:pic>
        <p:sp>
          <p:nvSpPr>
            <p:cNvPr id="33" name="Rektangel 32">
              <a:extLst>
                <a:ext uri="{FF2B5EF4-FFF2-40B4-BE49-F238E27FC236}">
                  <a16:creationId xmlns:a16="http://schemas.microsoft.com/office/drawing/2014/main" id="{5DC206DD-D73C-4AFF-8202-3A8D082559E9}"/>
                </a:ext>
              </a:extLst>
            </p:cNvPr>
            <p:cNvSpPr/>
            <p:nvPr/>
          </p:nvSpPr>
          <p:spPr>
            <a:xfrm>
              <a:off x="395840" y="2607019"/>
              <a:ext cx="2802177" cy="369332"/>
            </a:xfrm>
            <a:prstGeom prst="rect">
              <a:avLst/>
            </a:prstGeom>
          </p:spPr>
          <p:txBody>
            <a:bodyPr wrap="none">
              <a:spAutoFit/>
            </a:bodyPr>
            <a:lstStyle/>
            <a:p>
              <a:pPr algn="ctr"/>
              <a:r>
                <a:rPr lang="da-DK" b="1" dirty="0">
                  <a:latin typeface="Trebuchet MS" panose="020B0603020202020204" pitchFamily="34" charset="0"/>
                </a:rPr>
                <a:t>Data fra Ydelsesrefusion</a:t>
              </a:r>
            </a:p>
          </p:txBody>
        </p:sp>
      </p:grpSp>
      <p:sp>
        <p:nvSpPr>
          <p:cNvPr id="49" name="Rektangel 48">
            <a:extLst>
              <a:ext uri="{FF2B5EF4-FFF2-40B4-BE49-F238E27FC236}">
                <a16:creationId xmlns:a16="http://schemas.microsoft.com/office/drawing/2014/main" id="{6CA12828-9240-42AD-86F6-1796D397CC09}"/>
              </a:ext>
            </a:extLst>
          </p:cNvPr>
          <p:cNvSpPr/>
          <p:nvPr/>
        </p:nvSpPr>
        <p:spPr>
          <a:xfrm>
            <a:off x="8184863" y="536765"/>
            <a:ext cx="3703258" cy="369332"/>
          </a:xfrm>
          <a:prstGeom prst="rect">
            <a:avLst/>
          </a:prstGeom>
        </p:spPr>
        <p:txBody>
          <a:bodyPr wrap="none">
            <a:spAutoFit/>
          </a:bodyPr>
          <a:lstStyle/>
          <a:p>
            <a:pPr algn="ctr"/>
            <a:r>
              <a:rPr lang="da-DK" b="1" dirty="0">
                <a:latin typeface="Trebuchet MS" panose="020B0603020202020204" pitchFamily="34" charset="0"/>
              </a:rPr>
              <a:t>Udbetalinger i Økonomisystemet</a:t>
            </a:r>
          </a:p>
        </p:txBody>
      </p:sp>
      <p:grpSp>
        <p:nvGrpSpPr>
          <p:cNvPr id="61" name="Gruppe 60">
            <a:extLst>
              <a:ext uri="{FF2B5EF4-FFF2-40B4-BE49-F238E27FC236}">
                <a16:creationId xmlns:a16="http://schemas.microsoft.com/office/drawing/2014/main" id="{B6C9FE1E-6FCD-457C-8C61-61B7CFB7ECE8}"/>
              </a:ext>
            </a:extLst>
          </p:cNvPr>
          <p:cNvGrpSpPr/>
          <p:nvPr/>
        </p:nvGrpSpPr>
        <p:grpSpPr>
          <a:xfrm>
            <a:off x="9174508" y="750124"/>
            <a:ext cx="1994802" cy="1994802"/>
            <a:chOff x="9718040" y="2791685"/>
            <a:chExt cx="1401097" cy="1401097"/>
          </a:xfrm>
        </p:grpSpPr>
        <p:pic>
          <p:nvPicPr>
            <p:cNvPr id="58" name="Grafik 57" descr="Skærm">
              <a:extLst>
                <a:ext uri="{FF2B5EF4-FFF2-40B4-BE49-F238E27FC236}">
                  <a16:creationId xmlns:a16="http://schemas.microsoft.com/office/drawing/2014/main" id="{5C8B9644-D4EC-41E9-8513-10F4E602A7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8040" y="2791685"/>
              <a:ext cx="1401097" cy="1401097"/>
            </a:xfrm>
            <a:prstGeom prst="rect">
              <a:avLst/>
            </a:prstGeom>
          </p:spPr>
        </p:pic>
        <p:pic>
          <p:nvPicPr>
            <p:cNvPr id="60" name="Grafik 59" descr="Dollar">
              <a:extLst>
                <a:ext uri="{FF2B5EF4-FFF2-40B4-BE49-F238E27FC236}">
                  <a16:creationId xmlns:a16="http://schemas.microsoft.com/office/drawing/2014/main" id="{07585401-0BED-4681-B318-1F2400AB36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59508" y="3200400"/>
              <a:ext cx="457200" cy="457200"/>
            </a:xfrm>
            <a:prstGeom prst="rect">
              <a:avLst/>
            </a:prstGeom>
          </p:spPr>
        </p:pic>
      </p:grpSp>
      <p:grpSp>
        <p:nvGrpSpPr>
          <p:cNvPr id="4" name="Gruppe 3">
            <a:extLst>
              <a:ext uri="{FF2B5EF4-FFF2-40B4-BE49-F238E27FC236}">
                <a16:creationId xmlns:a16="http://schemas.microsoft.com/office/drawing/2014/main" id="{4C8BEA17-60E1-42F4-B2F0-92419DA8DF3C}"/>
              </a:ext>
            </a:extLst>
          </p:cNvPr>
          <p:cNvGrpSpPr/>
          <p:nvPr/>
        </p:nvGrpSpPr>
        <p:grpSpPr>
          <a:xfrm>
            <a:off x="2327583" y="1804423"/>
            <a:ext cx="2486998" cy="2747257"/>
            <a:chOff x="2327583" y="1804423"/>
            <a:chExt cx="2486998" cy="2747257"/>
          </a:xfrm>
        </p:grpSpPr>
        <p:grpSp>
          <p:nvGrpSpPr>
            <p:cNvPr id="7" name="Gruppe 6">
              <a:extLst>
                <a:ext uri="{FF2B5EF4-FFF2-40B4-BE49-F238E27FC236}">
                  <a16:creationId xmlns:a16="http://schemas.microsoft.com/office/drawing/2014/main" id="{28D711F9-CE6B-4A0C-A167-48616580EECD}"/>
                </a:ext>
              </a:extLst>
            </p:cNvPr>
            <p:cNvGrpSpPr/>
            <p:nvPr/>
          </p:nvGrpSpPr>
          <p:grpSpPr>
            <a:xfrm>
              <a:off x="2873469" y="2267304"/>
              <a:ext cx="1941112" cy="2218522"/>
              <a:chOff x="2611120" y="2318034"/>
              <a:chExt cx="1941112" cy="2218522"/>
            </a:xfrm>
          </p:grpSpPr>
          <p:pic>
            <p:nvPicPr>
              <p:cNvPr id="34" name="Picture 8">
                <a:extLst>
                  <a:ext uri="{FF2B5EF4-FFF2-40B4-BE49-F238E27FC236}">
                    <a16:creationId xmlns:a16="http://schemas.microsoft.com/office/drawing/2014/main" id="{819AC8E4-BA72-4F14-81D2-48B21905C15D}"/>
                  </a:ext>
                </a:extLst>
              </p:cNvPr>
              <p:cNvPicPr/>
              <p:nvPr/>
            </p:nvPicPr>
            <p:blipFill rotWithShape="1">
              <a:blip r:embed="rId8"/>
              <a:srcRect l="45939" t="6082"/>
              <a:stretch/>
            </p:blipFill>
            <p:spPr>
              <a:xfrm>
                <a:off x="2633149" y="2318034"/>
                <a:ext cx="1919083" cy="2218522"/>
              </a:xfrm>
              <a:prstGeom prst="rect">
                <a:avLst/>
              </a:prstGeom>
            </p:spPr>
          </p:pic>
          <p:sp>
            <p:nvSpPr>
              <p:cNvPr id="3" name="Ellipse 2">
                <a:extLst>
                  <a:ext uri="{FF2B5EF4-FFF2-40B4-BE49-F238E27FC236}">
                    <a16:creationId xmlns:a16="http://schemas.microsoft.com/office/drawing/2014/main" id="{1588B013-B57F-4D16-A7B5-4DBEF3F93BD5}"/>
                  </a:ext>
                </a:extLst>
              </p:cNvPr>
              <p:cNvSpPr/>
              <p:nvPr/>
            </p:nvSpPr>
            <p:spPr>
              <a:xfrm>
                <a:off x="2611120" y="3401060"/>
                <a:ext cx="431800" cy="426720"/>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a-DK" sz="1400" dirty="0">
                  <a:latin typeface="Trebuchet MS" panose="020B0603020202020204" pitchFamily="34" charset="0"/>
                </a:endParaRPr>
              </a:p>
            </p:txBody>
          </p:sp>
          <p:pic>
            <p:nvPicPr>
              <p:cNvPr id="35" name="Grafik 34" descr="Spørgsmålstegn">
                <a:extLst>
                  <a:ext uri="{FF2B5EF4-FFF2-40B4-BE49-F238E27FC236}">
                    <a16:creationId xmlns:a16="http://schemas.microsoft.com/office/drawing/2014/main" id="{975E9C41-C652-4B08-8671-589C5D1228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06306" y="2480842"/>
                <a:ext cx="1399032" cy="13990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36" name="Lige pilforbindelse 35">
                <a:extLst>
                  <a:ext uri="{FF2B5EF4-FFF2-40B4-BE49-F238E27FC236}">
                    <a16:creationId xmlns:a16="http://schemas.microsoft.com/office/drawing/2014/main" id="{D3C3EA86-E037-45F2-9708-116433DD772C}"/>
                  </a:ext>
                </a:extLst>
              </p:cNvPr>
              <p:cNvCxnSpPr/>
              <p:nvPr/>
            </p:nvCxnSpPr>
            <p:spPr>
              <a:xfrm flipH="1">
                <a:off x="2867266" y="3427295"/>
                <a:ext cx="436444" cy="17216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grpSp>
        <p:cxnSp>
          <p:nvCxnSpPr>
            <p:cNvPr id="9" name="Forbindelse: vinklet 8">
              <a:extLst>
                <a:ext uri="{FF2B5EF4-FFF2-40B4-BE49-F238E27FC236}">
                  <a16:creationId xmlns:a16="http://schemas.microsoft.com/office/drawing/2014/main" id="{04748C8D-0239-46ED-A9C7-1EB6A9FB1E3C}"/>
                </a:ext>
              </a:extLst>
            </p:cNvPr>
            <p:cNvCxnSpPr>
              <a:cxnSpLocks/>
              <a:endCxn id="10" idx="0"/>
            </p:cNvCxnSpPr>
            <p:nvPr/>
          </p:nvCxnSpPr>
          <p:spPr>
            <a:xfrm>
              <a:off x="2327583" y="1804423"/>
              <a:ext cx="1334159" cy="322369"/>
            </a:xfrm>
            <a:prstGeom prst="bentConnector2">
              <a:avLst/>
            </a:prstGeom>
            <a:ln w="57150">
              <a:tailEnd type="triangle"/>
            </a:ln>
          </p:spPr>
          <p:style>
            <a:lnRef idx="2">
              <a:schemeClr val="dk1"/>
            </a:lnRef>
            <a:fillRef idx="0">
              <a:schemeClr val="dk1"/>
            </a:fillRef>
            <a:effectRef idx="1">
              <a:schemeClr val="dk1"/>
            </a:effectRef>
            <a:fontRef idx="minor">
              <a:schemeClr val="tx1"/>
            </a:fontRef>
          </p:style>
        </p:cxnSp>
        <p:sp>
          <p:nvSpPr>
            <p:cNvPr id="10" name="Rektangel 9">
              <a:extLst>
                <a:ext uri="{FF2B5EF4-FFF2-40B4-BE49-F238E27FC236}">
                  <a16:creationId xmlns:a16="http://schemas.microsoft.com/office/drawing/2014/main" id="{D97DFC83-5F48-446B-9767-0F4FC317FAE2}"/>
                </a:ext>
              </a:extLst>
            </p:cNvPr>
            <p:cNvSpPr/>
            <p:nvPr/>
          </p:nvSpPr>
          <p:spPr>
            <a:xfrm>
              <a:off x="2600960" y="2126792"/>
              <a:ext cx="2121564" cy="2424888"/>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a-DK" sz="1400" dirty="0">
                <a:latin typeface="Trebuchet MS" panose="020B0603020202020204" pitchFamily="34" charset="0"/>
              </a:endParaRPr>
            </a:p>
          </p:txBody>
        </p:sp>
      </p:grpSp>
      <p:grpSp>
        <p:nvGrpSpPr>
          <p:cNvPr id="5" name="Gruppe 4">
            <a:extLst>
              <a:ext uri="{FF2B5EF4-FFF2-40B4-BE49-F238E27FC236}">
                <a16:creationId xmlns:a16="http://schemas.microsoft.com/office/drawing/2014/main" id="{C0F61619-D89C-4411-BC10-D747655BF47B}"/>
              </a:ext>
            </a:extLst>
          </p:cNvPr>
          <p:cNvGrpSpPr/>
          <p:nvPr/>
        </p:nvGrpSpPr>
        <p:grpSpPr>
          <a:xfrm>
            <a:off x="308444" y="3339236"/>
            <a:ext cx="4243235" cy="3041244"/>
            <a:chOff x="308444" y="3339236"/>
            <a:chExt cx="4243235" cy="3041244"/>
          </a:xfrm>
        </p:grpSpPr>
        <p:pic>
          <p:nvPicPr>
            <p:cNvPr id="37" name="Billede 36">
              <a:extLst>
                <a:ext uri="{FF2B5EF4-FFF2-40B4-BE49-F238E27FC236}">
                  <a16:creationId xmlns:a16="http://schemas.microsoft.com/office/drawing/2014/main" id="{13FE544C-D332-4DEA-9F4C-91F57001E395}"/>
                </a:ext>
              </a:extLst>
            </p:cNvPr>
            <p:cNvPicPr>
              <a:picLocks noChangeAspect="1"/>
            </p:cNvPicPr>
            <p:nvPr/>
          </p:nvPicPr>
          <p:blipFill>
            <a:blip r:embed="rId11"/>
            <a:stretch>
              <a:fillRect/>
            </a:stretch>
          </p:blipFill>
          <p:spPr>
            <a:xfrm>
              <a:off x="395840" y="5098274"/>
              <a:ext cx="4068338" cy="1182514"/>
            </a:xfrm>
            <a:prstGeom prst="rect">
              <a:avLst/>
            </a:prstGeom>
          </p:spPr>
        </p:pic>
        <p:sp>
          <p:nvSpPr>
            <p:cNvPr id="40" name="Rektangel 39">
              <a:extLst>
                <a:ext uri="{FF2B5EF4-FFF2-40B4-BE49-F238E27FC236}">
                  <a16:creationId xmlns:a16="http://schemas.microsoft.com/office/drawing/2014/main" id="{48A4D64C-8D00-4705-BD3A-FEE730222115}"/>
                </a:ext>
              </a:extLst>
            </p:cNvPr>
            <p:cNvSpPr/>
            <p:nvPr/>
          </p:nvSpPr>
          <p:spPr>
            <a:xfrm>
              <a:off x="308444" y="4961432"/>
              <a:ext cx="4243235" cy="1419048"/>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a-DK" sz="1400" dirty="0">
                <a:latin typeface="Trebuchet MS" panose="020B0603020202020204" pitchFamily="34" charset="0"/>
              </a:endParaRPr>
            </a:p>
          </p:txBody>
        </p:sp>
        <p:cxnSp>
          <p:nvCxnSpPr>
            <p:cNvPr id="41" name="Forbindelse: vinklet 40">
              <a:extLst>
                <a:ext uri="{FF2B5EF4-FFF2-40B4-BE49-F238E27FC236}">
                  <a16:creationId xmlns:a16="http://schemas.microsoft.com/office/drawing/2014/main" id="{C32F2A7B-BAFD-4171-9427-D3964CF81E58}"/>
                </a:ext>
              </a:extLst>
            </p:cNvPr>
            <p:cNvCxnSpPr>
              <a:cxnSpLocks/>
              <a:stCxn id="10" idx="1"/>
            </p:cNvCxnSpPr>
            <p:nvPr/>
          </p:nvCxnSpPr>
          <p:spPr>
            <a:xfrm rot="10800000" flipV="1">
              <a:off x="991514" y="3339236"/>
              <a:ext cx="1609446" cy="1622196"/>
            </a:xfrm>
            <a:prstGeom prst="bentConnector2">
              <a:avLst/>
            </a:prstGeom>
            <a:ln w="57150">
              <a:tailEnd type="triangle"/>
            </a:ln>
          </p:spPr>
          <p:style>
            <a:lnRef idx="2">
              <a:schemeClr val="dk1"/>
            </a:lnRef>
            <a:fillRef idx="0">
              <a:schemeClr val="dk1"/>
            </a:fillRef>
            <a:effectRef idx="1">
              <a:schemeClr val="dk1"/>
            </a:effectRef>
            <a:fontRef idx="minor">
              <a:schemeClr val="tx1"/>
            </a:fontRef>
          </p:style>
        </p:cxnSp>
        <p:pic>
          <p:nvPicPr>
            <p:cNvPr id="15" name="Grafik 14" descr="Udråbstegn">
              <a:extLst>
                <a:ext uri="{FF2B5EF4-FFF2-40B4-BE49-F238E27FC236}">
                  <a16:creationId xmlns:a16="http://schemas.microsoft.com/office/drawing/2014/main" id="{66180C71-E020-4734-9FDD-5072D0361FF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00006" y="4751824"/>
              <a:ext cx="1399032" cy="13990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6" name="Gruppe 5">
            <a:extLst>
              <a:ext uri="{FF2B5EF4-FFF2-40B4-BE49-F238E27FC236}">
                <a16:creationId xmlns:a16="http://schemas.microsoft.com/office/drawing/2014/main" id="{0E3A5260-B4B5-44F1-BDC3-0CD467B76B77}"/>
              </a:ext>
            </a:extLst>
          </p:cNvPr>
          <p:cNvGrpSpPr/>
          <p:nvPr/>
        </p:nvGrpSpPr>
        <p:grpSpPr>
          <a:xfrm>
            <a:off x="4551679" y="4731697"/>
            <a:ext cx="6531807" cy="1876162"/>
            <a:chOff x="4551679" y="4731697"/>
            <a:chExt cx="6531807" cy="1876162"/>
          </a:xfrm>
        </p:grpSpPr>
        <p:grpSp>
          <p:nvGrpSpPr>
            <p:cNvPr id="26" name="Gruppe 25">
              <a:extLst>
                <a:ext uri="{FF2B5EF4-FFF2-40B4-BE49-F238E27FC236}">
                  <a16:creationId xmlns:a16="http://schemas.microsoft.com/office/drawing/2014/main" id="{4C2EA60B-FB78-445B-A1A1-F394A18FC53F}"/>
                </a:ext>
              </a:extLst>
            </p:cNvPr>
            <p:cNvGrpSpPr/>
            <p:nvPr/>
          </p:nvGrpSpPr>
          <p:grpSpPr>
            <a:xfrm>
              <a:off x="6572888" y="4731697"/>
              <a:ext cx="4510598" cy="1876162"/>
              <a:chOff x="5390486" y="3344767"/>
              <a:chExt cx="4510598" cy="1876162"/>
            </a:xfrm>
          </p:grpSpPr>
          <p:pic>
            <p:nvPicPr>
              <p:cNvPr id="53" name="Billede 52" descr="Graphical user interface, application, table, Excel&#10;&#10;Description automatically generated">
                <a:extLst>
                  <a:ext uri="{FF2B5EF4-FFF2-40B4-BE49-F238E27FC236}">
                    <a16:creationId xmlns:a16="http://schemas.microsoft.com/office/drawing/2014/main" id="{85700A27-110E-4E56-9C98-4FEC276B9C46}"/>
                  </a:ext>
                </a:extLst>
              </p:cNvPr>
              <p:cNvPicPr/>
              <p:nvPr/>
            </p:nvPicPr>
            <p:blipFill rotWithShape="1">
              <a:blip r:embed="rId14"/>
              <a:srcRect l="19951" t="20003" b="887"/>
              <a:stretch/>
            </p:blipFill>
            <p:spPr>
              <a:xfrm>
                <a:off x="5482543" y="3377024"/>
                <a:ext cx="4315559" cy="1770786"/>
              </a:xfrm>
              <a:prstGeom prst="rect">
                <a:avLst/>
              </a:prstGeom>
            </p:spPr>
          </p:pic>
          <p:sp>
            <p:nvSpPr>
              <p:cNvPr id="54" name="Rektangel 53">
                <a:extLst>
                  <a:ext uri="{FF2B5EF4-FFF2-40B4-BE49-F238E27FC236}">
                    <a16:creationId xmlns:a16="http://schemas.microsoft.com/office/drawing/2014/main" id="{5453DA94-96E1-4516-8BFF-05DC5040EECA}"/>
                  </a:ext>
                </a:extLst>
              </p:cNvPr>
              <p:cNvSpPr/>
              <p:nvPr/>
            </p:nvSpPr>
            <p:spPr>
              <a:xfrm>
                <a:off x="5390486" y="3344767"/>
                <a:ext cx="4510598" cy="1876162"/>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a-DK" sz="1400" dirty="0">
                  <a:latin typeface="Trebuchet MS" panose="020B0603020202020204" pitchFamily="34" charset="0"/>
                </a:endParaRPr>
              </a:p>
            </p:txBody>
          </p:sp>
        </p:grpSp>
        <p:cxnSp>
          <p:nvCxnSpPr>
            <p:cNvPr id="64" name="Forbindelse: vinklet 63">
              <a:extLst>
                <a:ext uri="{FF2B5EF4-FFF2-40B4-BE49-F238E27FC236}">
                  <a16:creationId xmlns:a16="http://schemas.microsoft.com/office/drawing/2014/main" id="{6537AAA0-9F5E-4F16-B691-1718013345E2}"/>
                </a:ext>
              </a:extLst>
            </p:cNvPr>
            <p:cNvCxnSpPr>
              <a:cxnSpLocks/>
              <a:stCxn id="40" idx="3"/>
              <a:endCxn id="54" idx="1"/>
            </p:cNvCxnSpPr>
            <p:nvPr/>
          </p:nvCxnSpPr>
          <p:spPr>
            <a:xfrm flipV="1">
              <a:off x="4551679" y="5669778"/>
              <a:ext cx="2021209" cy="1178"/>
            </a:xfrm>
            <a:prstGeom prst="bentConnector3">
              <a:avLst>
                <a:gd name="adj1" fmla="val 50000"/>
              </a:avLst>
            </a:prstGeom>
            <a:ln w="57150">
              <a:tailEnd type="triangle"/>
            </a:ln>
          </p:spPr>
          <p:style>
            <a:lnRef idx="2">
              <a:schemeClr val="dk1"/>
            </a:lnRef>
            <a:fillRef idx="0">
              <a:schemeClr val="dk1"/>
            </a:fillRef>
            <a:effectRef idx="1">
              <a:schemeClr val="dk1"/>
            </a:effectRef>
            <a:fontRef idx="minor">
              <a:schemeClr val="tx1"/>
            </a:fontRef>
          </p:style>
        </p:cxnSp>
      </p:grpSp>
      <p:grpSp>
        <p:nvGrpSpPr>
          <p:cNvPr id="8" name="Gruppe 7">
            <a:extLst>
              <a:ext uri="{FF2B5EF4-FFF2-40B4-BE49-F238E27FC236}">
                <a16:creationId xmlns:a16="http://schemas.microsoft.com/office/drawing/2014/main" id="{6900F854-054F-4C94-9854-47173B7AC46F}"/>
              </a:ext>
            </a:extLst>
          </p:cNvPr>
          <p:cNvGrpSpPr/>
          <p:nvPr/>
        </p:nvGrpSpPr>
        <p:grpSpPr>
          <a:xfrm>
            <a:off x="5674945" y="2744926"/>
            <a:ext cx="4900990" cy="1633510"/>
            <a:chOff x="5674945" y="2744926"/>
            <a:chExt cx="4900990" cy="1633510"/>
          </a:xfrm>
        </p:grpSpPr>
        <p:grpSp>
          <p:nvGrpSpPr>
            <p:cNvPr id="67" name="Gruppe 66">
              <a:extLst>
                <a:ext uri="{FF2B5EF4-FFF2-40B4-BE49-F238E27FC236}">
                  <a16:creationId xmlns:a16="http://schemas.microsoft.com/office/drawing/2014/main" id="{FFEBB55C-626C-46DE-920E-D7FDE4C28082}"/>
                </a:ext>
              </a:extLst>
            </p:cNvPr>
            <p:cNvGrpSpPr/>
            <p:nvPr/>
          </p:nvGrpSpPr>
          <p:grpSpPr>
            <a:xfrm>
              <a:off x="5674945" y="2793944"/>
              <a:ext cx="4035096" cy="1584492"/>
              <a:chOff x="6071694" y="2663285"/>
              <a:chExt cx="4053644" cy="1584492"/>
            </a:xfrm>
          </p:grpSpPr>
          <p:sp>
            <p:nvSpPr>
              <p:cNvPr id="65" name="Rektangel: afrundede hjørner 64">
                <a:extLst>
                  <a:ext uri="{FF2B5EF4-FFF2-40B4-BE49-F238E27FC236}">
                    <a16:creationId xmlns:a16="http://schemas.microsoft.com/office/drawing/2014/main" id="{EC279BA9-8780-4D75-9124-7CBF176F69A9}"/>
                  </a:ext>
                </a:extLst>
              </p:cNvPr>
              <p:cNvSpPr/>
              <p:nvPr/>
            </p:nvSpPr>
            <p:spPr>
              <a:xfrm flipV="1">
                <a:off x="6071694" y="2663285"/>
                <a:ext cx="4053644" cy="1584492"/>
              </a:xfrm>
              <a:prstGeom prst="round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a-DK" sz="1400" dirty="0">
                  <a:latin typeface="Trebuchet MS" panose="020B0603020202020204" pitchFamily="34" charset="0"/>
                </a:endParaRPr>
              </a:p>
            </p:txBody>
          </p:sp>
          <p:sp>
            <p:nvSpPr>
              <p:cNvPr id="66" name="Rektangel 65">
                <a:extLst>
                  <a:ext uri="{FF2B5EF4-FFF2-40B4-BE49-F238E27FC236}">
                    <a16:creationId xmlns:a16="http://schemas.microsoft.com/office/drawing/2014/main" id="{7F9F3AC0-1F82-497F-994C-EE3901F4C54B}"/>
                  </a:ext>
                </a:extLst>
              </p:cNvPr>
              <p:cNvSpPr/>
              <p:nvPr/>
            </p:nvSpPr>
            <p:spPr>
              <a:xfrm>
                <a:off x="6266636" y="2752875"/>
                <a:ext cx="3832856" cy="1477328"/>
              </a:xfrm>
              <a:prstGeom prst="rect">
                <a:avLst/>
              </a:prstGeom>
            </p:spPr>
            <p:txBody>
              <a:bodyPr wrap="square">
                <a:spAutoFit/>
              </a:bodyPr>
              <a:lstStyle/>
              <a:p>
                <a:r>
                  <a:rPr lang="da-DK" b="1" i="1" dirty="0">
                    <a:latin typeface="Trebuchet MS" panose="020B0603020202020204" pitchFamily="34" charset="0"/>
                  </a:rPr>
                  <a:t>Afvigelser i fx:</a:t>
                </a:r>
              </a:p>
              <a:p>
                <a:pPr marL="285750" indent="-285750">
                  <a:buFontTx/>
                  <a:buChar char="-"/>
                </a:pPr>
                <a:r>
                  <a:rPr lang="da-DK" b="1" i="1" dirty="0">
                    <a:latin typeface="Trebuchet MS" panose="020B0603020202020204" pitchFamily="34" charset="0"/>
                  </a:rPr>
                  <a:t>Antal personer</a:t>
                </a:r>
              </a:p>
              <a:p>
                <a:pPr marL="285750" indent="-285750">
                  <a:buFontTx/>
                  <a:buChar char="-"/>
                </a:pPr>
                <a:r>
                  <a:rPr lang="da-DK" b="1" i="1" dirty="0">
                    <a:latin typeface="Trebuchet MS" panose="020B0603020202020204" pitchFamily="34" charset="0"/>
                  </a:rPr>
                  <a:t>Periodestart/periodeslut</a:t>
                </a:r>
              </a:p>
              <a:p>
                <a:pPr marL="285750" indent="-285750">
                  <a:buFontTx/>
                  <a:buChar char="-"/>
                </a:pPr>
                <a:r>
                  <a:rPr lang="da-DK" b="1" i="1" dirty="0">
                    <a:latin typeface="Trebuchet MS" panose="020B0603020202020204" pitchFamily="34" charset="0"/>
                  </a:rPr>
                  <a:t>Bruttoudgift/udbetalingsbeløb</a:t>
                </a:r>
              </a:p>
              <a:p>
                <a:pPr marL="285750" indent="-285750">
                  <a:buFontTx/>
                  <a:buChar char="-"/>
                </a:pPr>
                <a:r>
                  <a:rPr lang="da-DK" b="1" i="1" dirty="0">
                    <a:latin typeface="Trebuchet MS" panose="020B0603020202020204" pitchFamily="34" charset="0"/>
                  </a:rPr>
                  <a:t>…</a:t>
                </a:r>
              </a:p>
            </p:txBody>
          </p:sp>
        </p:grpSp>
        <p:cxnSp>
          <p:nvCxnSpPr>
            <p:cNvPr id="68" name="Forbindelse: vinklet 67">
              <a:extLst>
                <a:ext uri="{FF2B5EF4-FFF2-40B4-BE49-F238E27FC236}">
                  <a16:creationId xmlns:a16="http://schemas.microsoft.com/office/drawing/2014/main" id="{0524C399-FC98-4240-BA0E-9E0279AD0E1D}"/>
                </a:ext>
              </a:extLst>
            </p:cNvPr>
            <p:cNvCxnSpPr>
              <a:cxnSpLocks/>
            </p:cNvCxnSpPr>
            <p:nvPr/>
          </p:nvCxnSpPr>
          <p:spPr>
            <a:xfrm flipV="1">
              <a:off x="10186978" y="2744926"/>
              <a:ext cx="0" cy="1620000"/>
            </a:xfrm>
            <a:prstGeom prst="straightConnector1">
              <a:avLst/>
            </a:prstGeom>
            <a:ln w="76200">
              <a:solidFill>
                <a:srgbClr val="FF000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55" name="Gruppe 54">
              <a:extLst>
                <a:ext uri="{FF2B5EF4-FFF2-40B4-BE49-F238E27FC236}">
                  <a16:creationId xmlns:a16="http://schemas.microsoft.com/office/drawing/2014/main" id="{7E56F164-D5F8-4472-886C-1B563A34064E}"/>
                </a:ext>
              </a:extLst>
            </p:cNvPr>
            <p:cNvGrpSpPr/>
            <p:nvPr/>
          </p:nvGrpSpPr>
          <p:grpSpPr>
            <a:xfrm>
              <a:off x="9770925" y="3170858"/>
              <a:ext cx="805010" cy="785240"/>
              <a:chOff x="5333591" y="2572647"/>
              <a:chExt cx="1011472" cy="986632"/>
            </a:xfrm>
          </p:grpSpPr>
          <p:sp>
            <p:nvSpPr>
              <p:cNvPr id="57" name="Ellipse 56">
                <a:extLst>
                  <a:ext uri="{FF2B5EF4-FFF2-40B4-BE49-F238E27FC236}">
                    <a16:creationId xmlns:a16="http://schemas.microsoft.com/office/drawing/2014/main" id="{7D6BC572-6846-4E2B-8D01-002FBF853B6F}"/>
                  </a:ext>
                </a:extLst>
              </p:cNvPr>
              <p:cNvSpPr/>
              <p:nvPr/>
            </p:nvSpPr>
            <p:spPr>
              <a:xfrm>
                <a:off x="5333591" y="2572647"/>
                <a:ext cx="1011472" cy="9866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pic>
            <p:nvPicPr>
              <p:cNvPr id="59" name="Grafik 58" descr="Luk">
                <a:extLst>
                  <a:ext uri="{FF2B5EF4-FFF2-40B4-BE49-F238E27FC236}">
                    <a16:creationId xmlns:a16="http://schemas.microsoft.com/office/drawing/2014/main" id="{7C21B5F8-DCAE-446B-B128-7D04912383AA}"/>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5514862" y="2741498"/>
                <a:ext cx="648929" cy="648929"/>
              </a:xfrm>
              <a:prstGeom prst="rect">
                <a:avLst/>
              </a:prstGeom>
            </p:spPr>
          </p:pic>
        </p:grpSp>
      </p:grpSp>
      <p:sp>
        <p:nvSpPr>
          <p:cNvPr id="11" name="TextBox 10">
            <a:extLst>
              <a:ext uri="{FF2B5EF4-FFF2-40B4-BE49-F238E27FC236}">
                <a16:creationId xmlns:a16="http://schemas.microsoft.com/office/drawing/2014/main" id="{B97543B9-2173-0F8C-A792-6F560ADA6885}"/>
              </a:ext>
            </a:extLst>
          </p:cNvPr>
          <p:cNvSpPr txBox="1"/>
          <p:nvPr/>
        </p:nvSpPr>
        <p:spPr>
          <a:xfrm>
            <a:off x="1211496" y="4622878"/>
            <a:ext cx="907621" cy="338554"/>
          </a:xfrm>
          <a:prstGeom prst="rect">
            <a:avLst/>
          </a:prstGeom>
          <a:noFill/>
        </p:spPr>
        <p:txBody>
          <a:bodyPr wrap="none" rtlCol="0">
            <a:spAutoFit/>
          </a:bodyPr>
          <a:lstStyle/>
          <a:p>
            <a:r>
              <a:rPr lang="da-DK" sz="1600" dirty="0">
                <a:latin typeface="Trebuchet MS" panose="020B0603020202020204" pitchFamily="34" charset="0"/>
              </a:rPr>
              <a:t>YR-data</a:t>
            </a:r>
          </a:p>
        </p:txBody>
      </p:sp>
      <p:sp>
        <p:nvSpPr>
          <p:cNvPr id="13" name="TextBox 12">
            <a:extLst>
              <a:ext uri="{FF2B5EF4-FFF2-40B4-BE49-F238E27FC236}">
                <a16:creationId xmlns:a16="http://schemas.microsoft.com/office/drawing/2014/main" id="{E6D5804A-CC43-1CA7-7E82-AB6065AC3877}"/>
              </a:ext>
            </a:extLst>
          </p:cNvPr>
          <p:cNvSpPr txBox="1"/>
          <p:nvPr/>
        </p:nvSpPr>
        <p:spPr>
          <a:xfrm>
            <a:off x="5562283" y="4619702"/>
            <a:ext cx="6096000" cy="369332"/>
          </a:xfrm>
          <a:prstGeom prst="rect">
            <a:avLst/>
          </a:prstGeom>
          <a:noFill/>
        </p:spPr>
        <p:txBody>
          <a:bodyPr wrap="square">
            <a:spAutoFit/>
          </a:bodyPr>
          <a:lstStyle/>
          <a:p>
            <a:r>
              <a:rPr lang="da-DK" dirty="0">
                <a:latin typeface="Trebuchet MS" panose="020B0603020202020204" pitchFamily="34" charset="0"/>
              </a:rPr>
              <a:t>LIS </a:t>
            </a:r>
            <a:r>
              <a:rPr lang="da-DK" sz="1800" dirty="0">
                <a:latin typeface="Trebuchet MS" panose="020B0603020202020204" pitchFamily="34" charset="0"/>
              </a:rPr>
              <a:t>data</a:t>
            </a:r>
            <a:endParaRPr lang="da-DK" dirty="0"/>
          </a:p>
        </p:txBody>
      </p:sp>
    </p:spTree>
    <p:extLst>
      <p:ext uri="{BB962C8B-B14F-4D97-AF65-F5344CB8AC3E}">
        <p14:creationId xmlns:p14="http://schemas.microsoft.com/office/powerpoint/2010/main" val="233245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FF65D-5559-45C5-8F59-087F4E450A80}"/>
              </a:ext>
            </a:extLst>
          </p:cNvPr>
          <p:cNvSpPr>
            <a:spLocks noGrp="1"/>
          </p:cNvSpPr>
          <p:nvPr>
            <p:ph type="title"/>
          </p:nvPr>
        </p:nvSpPr>
        <p:spPr/>
        <p:txBody>
          <a:bodyPr/>
          <a:lstStyle/>
          <a:p>
            <a:r>
              <a:rPr lang="da-DK" dirty="0"/>
              <a:t>Hvad?</a:t>
            </a:r>
          </a:p>
        </p:txBody>
      </p:sp>
      <p:sp>
        <p:nvSpPr>
          <p:cNvPr id="3" name="Pladsholder til tekst 2">
            <a:extLst>
              <a:ext uri="{FF2B5EF4-FFF2-40B4-BE49-F238E27FC236}">
                <a16:creationId xmlns:a16="http://schemas.microsoft.com/office/drawing/2014/main" id="{3F561062-3664-46AA-9F23-CFAFC010B3C0}"/>
              </a:ext>
            </a:extLst>
          </p:cNvPr>
          <p:cNvSpPr>
            <a:spLocks noGrp="1"/>
          </p:cNvSpPr>
          <p:nvPr>
            <p:ph type="body" idx="1"/>
          </p:nvPr>
        </p:nvSpPr>
        <p:spPr/>
        <p:txBody>
          <a:bodyPr/>
          <a:lstStyle/>
          <a:p>
            <a:endParaRPr lang="da-DK"/>
          </a:p>
        </p:txBody>
      </p:sp>
      <p:grpSp>
        <p:nvGrpSpPr>
          <p:cNvPr id="4" name="Gruppe 38">
            <a:extLst>
              <a:ext uri="{FF2B5EF4-FFF2-40B4-BE49-F238E27FC236}">
                <a16:creationId xmlns:a16="http://schemas.microsoft.com/office/drawing/2014/main" id="{9DC2725F-E971-A20F-C772-054712620C1A}"/>
              </a:ext>
            </a:extLst>
          </p:cNvPr>
          <p:cNvGrpSpPr/>
          <p:nvPr/>
        </p:nvGrpSpPr>
        <p:grpSpPr>
          <a:xfrm>
            <a:off x="2833921" y="1730396"/>
            <a:ext cx="6524158" cy="3037169"/>
            <a:chOff x="5614219" y="4511523"/>
            <a:chExt cx="6524158" cy="3037169"/>
          </a:xfrm>
        </p:grpSpPr>
        <p:sp>
          <p:nvSpPr>
            <p:cNvPr id="5" name="Rektangel 41">
              <a:extLst>
                <a:ext uri="{FF2B5EF4-FFF2-40B4-BE49-F238E27FC236}">
                  <a16:creationId xmlns:a16="http://schemas.microsoft.com/office/drawing/2014/main" id="{5F54DC23-BC83-9791-1305-D51DA528775E}"/>
                </a:ext>
              </a:extLst>
            </p:cNvPr>
            <p:cNvSpPr/>
            <p:nvPr/>
          </p:nvSpPr>
          <p:spPr>
            <a:xfrm>
              <a:off x="5614219" y="4511523"/>
              <a:ext cx="6524158" cy="3037169"/>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endParaRPr lang="da-DK" sz="1400" dirty="0">
                <a:latin typeface="Trebuchet MS" panose="020B0603020202020204" pitchFamily="34" charset="0"/>
              </a:endParaRPr>
            </a:p>
          </p:txBody>
        </p:sp>
        <p:sp>
          <p:nvSpPr>
            <p:cNvPr id="6" name="Tekstfelt 42">
              <a:extLst>
                <a:ext uri="{FF2B5EF4-FFF2-40B4-BE49-F238E27FC236}">
                  <a16:creationId xmlns:a16="http://schemas.microsoft.com/office/drawing/2014/main" id="{6BF7A5CE-6C79-302F-C4F6-37AB83926B42}"/>
                </a:ext>
              </a:extLst>
            </p:cNvPr>
            <p:cNvSpPr txBox="1"/>
            <p:nvPr/>
          </p:nvSpPr>
          <p:spPr>
            <a:xfrm>
              <a:off x="6486390" y="4958882"/>
              <a:ext cx="5496811" cy="2246769"/>
            </a:xfrm>
            <a:prstGeom prst="rect">
              <a:avLst/>
            </a:prstGeom>
            <a:noFill/>
          </p:spPr>
          <p:txBody>
            <a:bodyPr wrap="square" rtlCol="0">
              <a:spAutoFit/>
            </a:bodyPr>
            <a:lstStyle/>
            <a:p>
              <a:r>
                <a:rPr lang="da-DK" sz="2800" dirty="0">
                  <a:solidFill>
                    <a:schemeClr val="bg1"/>
                  </a:solidFill>
                  <a:latin typeface="Trebuchet MS" panose="020B0603020202020204" pitchFamily="34" charset="0"/>
                </a:rPr>
                <a:t>Hvad skal jeg gøre, hvis jeg finder forskelle/afvigelser i data mellem </a:t>
              </a:r>
              <a:r>
                <a:rPr lang="da-DK" sz="2800" b="1" u="sng" dirty="0">
                  <a:solidFill>
                    <a:schemeClr val="bg1"/>
                  </a:solidFill>
                  <a:latin typeface="Trebuchet MS" panose="020B0603020202020204" pitchFamily="34" charset="0"/>
                </a:rPr>
                <a:t>Ydelsesrefusion</a:t>
              </a:r>
              <a:r>
                <a:rPr lang="da-DK" sz="2800" dirty="0">
                  <a:solidFill>
                    <a:schemeClr val="bg1"/>
                  </a:solidFill>
                  <a:latin typeface="Trebuchet MS" panose="020B0603020202020204" pitchFamily="34" charset="0"/>
                </a:rPr>
                <a:t> og vores udbetalinger i vores </a:t>
              </a:r>
              <a:r>
                <a:rPr lang="da-DK" sz="2800" b="1" u="sng" dirty="0">
                  <a:solidFill>
                    <a:schemeClr val="bg1"/>
                  </a:solidFill>
                  <a:latin typeface="Trebuchet MS" panose="020B0603020202020204" pitchFamily="34" charset="0"/>
                </a:rPr>
                <a:t>Økonomisystem</a:t>
              </a:r>
              <a:r>
                <a:rPr lang="da-DK" sz="2800" dirty="0">
                  <a:solidFill>
                    <a:schemeClr val="bg1"/>
                  </a:solidFill>
                  <a:latin typeface="Trebuchet MS" panose="020B0603020202020204" pitchFamily="34" charset="0"/>
                </a:rPr>
                <a:t>???</a:t>
              </a:r>
            </a:p>
          </p:txBody>
        </p:sp>
      </p:grpSp>
    </p:spTree>
    <p:extLst>
      <p:ext uri="{BB962C8B-B14F-4D97-AF65-F5344CB8AC3E}">
        <p14:creationId xmlns:p14="http://schemas.microsoft.com/office/powerpoint/2010/main" val="178858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6D70E-497B-4467-AE13-8C47E86EF3D9}"/>
              </a:ext>
            </a:extLst>
          </p:cNvPr>
          <p:cNvSpPr>
            <a:spLocks noGrp="1"/>
          </p:cNvSpPr>
          <p:nvPr>
            <p:ph type="title"/>
          </p:nvPr>
        </p:nvSpPr>
        <p:spPr/>
        <p:txBody>
          <a:bodyPr/>
          <a:lstStyle/>
          <a:p>
            <a:r>
              <a:rPr lang="da-DK" b="1" dirty="0"/>
              <a:t>Hvad</a:t>
            </a:r>
            <a:r>
              <a:rPr lang="da-DK" dirty="0"/>
              <a:t> skal du gøre for at data bliver rettet op?</a:t>
            </a:r>
          </a:p>
        </p:txBody>
      </p:sp>
      <p:sp>
        <p:nvSpPr>
          <p:cNvPr id="3" name="Pladsholder til indhold 2">
            <a:extLst>
              <a:ext uri="{FF2B5EF4-FFF2-40B4-BE49-F238E27FC236}">
                <a16:creationId xmlns:a16="http://schemas.microsoft.com/office/drawing/2014/main" id="{7DED96B1-9055-42A5-8803-8D7F461582AD}"/>
              </a:ext>
            </a:extLst>
          </p:cNvPr>
          <p:cNvSpPr>
            <a:spLocks noGrp="1"/>
          </p:cNvSpPr>
          <p:nvPr>
            <p:ph idx="1"/>
          </p:nvPr>
        </p:nvSpPr>
        <p:spPr>
          <a:xfrm>
            <a:off x="623391" y="1092934"/>
            <a:ext cx="10895999" cy="5504636"/>
          </a:xfrm>
        </p:spPr>
        <p:txBody>
          <a:bodyPr/>
          <a:lstStyle/>
          <a:p>
            <a:endParaRPr lang="da-DK" b="1" u="sng" dirty="0"/>
          </a:p>
          <a:p>
            <a:r>
              <a:rPr lang="da-DK" b="1" u="sng" dirty="0" err="1"/>
              <a:t>SKATs</a:t>
            </a:r>
            <a:r>
              <a:rPr lang="da-DK" b="1" u="sng" dirty="0"/>
              <a:t> </a:t>
            </a:r>
            <a:r>
              <a:rPr lang="da-DK" b="1" u="sng" dirty="0" err="1"/>
              <a:t>eIndkomst</a:t>
            </a:r>
            <a:r>
              <a:rPr lang="da-DK" b="1" u="sng" dirty="0"/>
              <a:t> Online</a:t>
            </a:r>
          </a:p>
          <a:p>
            <a:pPr marL="342900" indent="-342900">
              <a:buFontTx/>
              <a:buChar char="-"/>
            </a:pPr>
            <a:r>
              <a:rPr lang="da-DK" dirty="0"/>
              <a:t>Du kan foretage manuel datagenopretning via </a:t>
            </a:r>
            <a:r>
              <a:rPr lang="da-DK" dirty="0" err="1"/>
              <a:t>SKATs</a:t>
            </a:r>
            <a:r>
              <a:rPr lang="da-DK" dirty="0"/>
              <a:t> </a:t>
            </a:r>
            <a:r>
              <a:rPr lang="da-DK" dirty="0" err="1"/>
              <a:t>eIndkomst</a:t>
            </a:r>
            <a:r>
              <a:rPr lang="da-DK" dirty="0"/>
              <a:t> Online</a:t>
            </a:r>
          </a:p>
          <a:p>
            <a:pPr marL="342900" indent="-342900">
              <a:buFontTx/>
              <a:buChar char="-"/>
            </a:pPr>
            <a:r>
              <a:rPr lang="da-DK" dirty="0"/>
              <a:t>Du kan indtaste enkeltsager eller uploade et </a:t>
            </a:r>
            <a:r>
              <a:rPr lang="da-DK" dirty="0" err="1"/>
              <a:t>excelark</a:t>
            </a:r>
            <a:r>
              <a:rPr lang="da-DK" dirty="0"/>
              <a:t> med alle sager. </a:t>
            </a:r>
          </a:p>
          <a:p>
            <a:pPr marL="342900" indent="-342900">
              <a:buFontTx/>
              <a:buChar char="-"/>
            </a:pPr>
            <a:r>
              <a:rPr lang="da-DK" dirty="0"/>
              <a:t>Bemærk: sager kan indberettes med det samme og I vil modtage refusion måneden efter. </a:t>
            </a:r>
          </a:p>
          <a:p>
            <a:pPr marL="342900" indent="-342900">
              <a:buFontTx/>
              <a:buChar char="-"/>
            </a:pPr>
            <a:endParaRPr lang="da-DK" dirty="0"/>
          </a:p>
          <a:p>
            <a:r>
              <a:rPr lang="da-DK" b="1" dirty="0"/>
              <a:t>Vejledning til Datagenopretning indeholder bl.a.:</a:t>
            </a:r>
            <a:endParaRPr lang="da-DK" b="1" dirty="0">
              <a:highlight>
                <a:srgbClr val="FFFF00"/>
              </a:highlight>
            </a:endParaRPr>
          </a:p>
          <a:p>
            <a:endParaRPr lang="da-DK" dirty="0"/>
          </a:p>
        </p:txBody>
      </p:sp>
      <p:sp>
        <p:nvSpPr>
          <p:cNvPr id="4" name="Rektangel: afrundede hjørner 3">
            <a:extLst>
              <a:ext uri="{FF2B5EF4-FFF2-40B4-BE49-F238E27FC236}">
                <a16:creationId xmlns:a16="http://schemas.microsoft.com/office/drawing/2014/main" id="{3A23B553-C89A-4669-B858-698182E4DFEA}"/>
              </a:ext>
            </a:extLst>
          </p:cNvPr>
          <p:cNvSpPr/>
          <p:nvPr/>
        </p:nvSpPr>
        <p:spPr>
          <a:xfrm>
            <a:off x="1261641" y="3997736"/>
            <a:ext cx="2476982" cy="19299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atin typeface="Trebuchet MS" panose="020B0603020202020204" pitchFamily="34" charset="0"/>
              </a:rPr>
              <a:t>Information om hvordan du indberetter via </a:t>
            </a:r>
            <a:r>
              <a:rPr lang="da-DK" dirty="0" err="1">
                <a:latin typeface="Trebuchet MS" panose="020B0603020202020204" pitchFamily="34" charset="0"/>
              </a:rPr>
              <a:t>SKATs</a:t>
            </a:r>
            <a:r>
              <a:rPr lang="da-DK" dirty="0">
                <a:latin typeface="Trebuchet MS" panose="020B0603020202020204" pitchFamily="34" charset="0"/>
              </a:rPr>
              <a:t> </a:t>
            </a:r>
            <a:r>
              <a:rPr lang="da-DK" dirty="0" err="1">
                <a:latin typeface="Trebuchet MS" panose="020B0603020202020204" pitchFamily="34" charset="0"/>
              </a:rPr>
              <a:t>eIndkomst</a:t>
            </a:r>
            <a:r>
              <a:rPr lang="da-DK" dirty="0">
                <a:latin typeface="Trebuchet MS" panose="020B0603020202020204" pitchFamily="34" charset="0"/>
              </a:rPr>
              <a:t> Online </a:t>
            </a:r>
          </a:p>
        </p:txBody>
      </p:sp>
      <p:sp>
        <p:nvSpPr>
          <p:cNvPr id="5" name="Rektangel: afrundede hjørner 4">
            <a:extLst>
              <a:ext uri="{FF2B5EF4-FFF2-40B4-BE49-F238E27FC236}">
                <a16:creationId xmlns:a16="http://schemas.microsoft.com/office/drawing/2014/main" id="{0E9E74E9-B11E-4457-B5DF-F21FEA682E82}"/>
              </a:ext>
            </a:extLst>
          </p:cNvPr>
          <p:cNvSpPr/>
          <p:nvPr/>
        </p:nvSpPr>
        <p:spPr>
          <a:xfrm>
            <a:off x="4701251" y="3997736"/>
            <a:ext cx="2476982" cy="192991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atin typeface="Trebuchet MS" panose="020B0603020202020204" pitchFamily="34" charset="0"/>
              </a:rPr>
              <a:t>Excel - SKABELON </a:t>
            </a:r>
          </a:p>
          <a:p>
            <a:pPr algn="ctr"/>
            <a:r>
              <a:rPr lang="da-DK" dirty="0">
                <a:latin typeface="Trebuchet MS" panose="020B0603020202020204" pitchFamily="34" charset="0"/>
              </a:rPr>
              <a:t>inkl. forklaring til hvordan den udfyldes</a:t>
            </a:r>
          </a:p>
        </p:txBody>
      </p:sp>
      <p:sp>
        <p:nvSpPr>
          <p:cNvPr id="6" name="Rektangel: afrundede hjørner 5">
            <a:extLst>
              <a:ext uri="{FF2B5EF4-FFF2-40B4-BE49-F238E27FC236}">
                <a16:creationId xmlns:a16="http://schemas.microsoft.com/office/drawing/2014/main" id="{E1F841D8-6F88-426D-B8F8-CA3CECFEC2F4}"/>
              </a:ext>
            </a:extLst>
          </p:cNvPr>
          <p:cNvSpPr/>
          <p:nvPr/>
        </p:nvSpPr>
        <p:spPr>
          <a:xfrm>
            <a:off x="8140861" y="3997736"/>
            <a:ext cx="2476982" cy="192991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atin typeface="Trebuchet MS" panose="020B0603020202020204" pitchFamily="34" charset="0"/>
              </a:rPr>
              <a:t>Hjælp, vejledning og praktisk information</a:t>
            </a:r>
          </a:p>
          <a:p>
            <a:pPr algn="ctr"/>
            <a:r>
              <a:rPr lang="da-DK" dirty="0">
                <a:latin typeface="Trebuchet MS" panose="020B0603020202020204" pitchFamily="34" charset="0"/>
              </a:rPr>
              <a:t>fx liste over løntilskudskonti</a:t>
            </a:r>
          </a:p>
        </p:txBody>
      </p:sp>
    </p:spTree>
    <p:extLst>
      <p:ext uri="{BB962C8B-B14F-4D97-AF65-F5344CB8AC3E}">
        <p14:creationId xmlns:p14="http://schemas.microsoft.com/office/powerpoint/2010/main" val="146482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19386-ECE4-46F9-BA48-4961DB98FE83}"/>
              </a:ext>
            </a:extLst>
          </p:cNvPr>
          <p:cNvSpPr>
            <a:spLocks noGrp="1"/>
          </p:cNvSpPr>
          <p:nvPr>
            <p:ph type="title"/>
          </p:nvPr>
        </p:nvSpPr>
        <p:spPr/>
        <p:txBody>
          <a:bodyPr/>
          <a:lstStyle/>
          <a:p>
            <a:r>
              <a:rPr lang="da-DK" dirty="0"/>
              <a:t>Alternative metoder</a:t>
            </a:r>
          </a:p>
        </p:txBody>
      </p:sp>
      <p:sp>
        <p:nvSpPr>
          <p:cNvPr id="3" name="Pladsholder til indhold 2">
            <a:extLst>
              <a:ext uri="{FF2B5EF4-FFF2-40B4-BE49-F238E27FC236}">
                <a16:creationId xmlns:a16="http://schemas.microsoft.com/office/drawing/2014/main" id="{ACB18B13-DD60-4525-ACFF-878E725BAC5A}"/>
              </a:ext>
            </a:extLst>
          </p:cNvPr>
          <p:cNvSpPr>
            <a:spLocks noGrp="1"/>
          </p:cNvSpPr>
          <p:nvPr>
            <p:ph idx="1"/>
          </p:nvPr>
        </p:nvSpPr>
        <p:spPr/>
        <p:txBody>
          <a:bodyPr/>
          <a:lstStyle/>
          <a:p>
            <a:r>
              <a:rPr lang="da-DK" b="1" u="sng" dirty="0"/>
              <a:t>KY (Kommunernes Ydelsessystem)</a:t>
            </a:r>
          </a:p>
          <a:p>
            <a:r>
              <a:rPr lang="da-DK" dirty="0"/>
              <a:t>Hvis du har sager som ikke er udbetalt endnu, kan du bruge KY. Findes sagen allerede og er udbetalt, kan du </a:t>
            </a:r>
            <a:r>
              <a:rPr lang="da-DK" u="sng" dirty="0"/>
              <a:t>ikke</a:t>
            </a:r>
            <a:r>
              <a:rPr lang="da-DK" dirty="0"/>
              <a:t> bruge KY.</a:t>
            </a:r>
          </a:p>
          <a:p>
            <a:endParaRPr lang="da-DK" dirty="0"/>
          </a:p>
          <a:p>
            <a:r>
              <a:rPr lang="da-DK" b="1" u="sng" dirty="0"/>
              <a:t>Data fra STAR</a:t>
            </a:r>
          </a:p>
          <a:p>
            <a:r>
              <a:rPr lang="da-DK" dirty="0"/>
              <a:t>Denne mulighed er tidskrævende og kompleks, da alt nuværende løntilskudsdata fra fx KMD Aktiv, SKS eller andre kilder, skal slettes fra Ydelsesrefusion. Det betyder også at der skal aftales en detaljeret tidsplan med KOMBIT og DXC, for at sikre at datagenopretningen sker korrekt.</a:t>
            </a:r>
          </a:p>
        </p:txBody>
      </p:sp>
    </p:spTree>
    <p:extLst>
      <p:ext uri="{BB962C8B-B14F-4D97-AF65-F5344CB8AC3E}">
        <p14:creationId xmlns:p14="http://schemas.microsoft.com/office/powerpoint/2010/main" val="668590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FF65D-5559-45C5-8F59-087F4E450A80}"/>
              </a:ext>
            </a:extLst>
          </p:cNvPr>
          <p:cNvSpPr>
            <a:spLocks noGrp="1"/>
          </p:cNvSpPr>
          <p:nvPr>
            <p:ph type="title"/>
          </p:nvPr>
        </p:nvSpPr>
        <p:spPr/>
        <p:txBody>
          <a:bodyPr/>
          <a:lstStyle/>
          <a:p>
            <a:r>
              <a:rPr lang="da-DK" dirty="0"/>
              <a:t>Hvornår?</a:t>
            </a:r>
          </a:p>
        </p:txBody>
      </p:sp>
      <p:sp>
        <p:nvSpPr>
          <p:cNvPr id="3" name="Pladsholder til tekst 2">
            <a:extLst>
              <a:ext uri="{FF2B5EF4-FFF2-40B4-BE49-F238E27FC236}">
                <a16:creationId xmlns:a16="http://schemas.microsoft.com/office/drawing/2014/main" id="{3F561062-3664-46AA-9F23-CFAFC010B3C0}"/>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145126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6DEF3-65B5-4222-8AD4-B329A2F9E788}"/>
              </a:ext>
            </a:extLst>
          </p:cNvPr>
          <p:cNvSpPr>
            <a:spLocks noGrp="1"/>
          </p:cNvSpPr>
          <p:nvPr>
            <p:ph type="title"/>
          </p:nvPr>
        </p:nvSpPr>
        <p:spPr>
          <a:xfrm>
            <a:off x="331381" y="353221"/>
            <a:ext cx="5544374" cy="1040541"/>
          </a:xfrm>
        </p:spPr>
        <p:txBody>
          <a:bodyPr wrap="square">
            <a:spAutoFit/>
          </a:bodyPr>
          <a:lstStyle/>
          <a:p>
            <a:r>
              <a:rPr lang="da-DK" b="1" dirty="0"/>
              <a:t>Velkommen til YR webinar</a:t>
            </a:r>
            <a:br>
              <a:rPr lang="da-DK" b="1" dirty="0"/>
            </a:br>
            <a:br>
              <a:rPr lang="da-DK" b="1" dirty="0"/>
            </a:br>
            <a:r>
              <a:rPr lang="da-DK" dirty="0"/>
              <a:t>Praktisk information</a:t>
            </a:r>
          </a:p>
        </p:txBody>
      </p:sp>
      <p:grpSp>
        <p:nvGrpSpPr>
          <p:cNvPr id="6" name="Gruppe 5">
            <a:extLst>
              <a:ext uri="{FF2B5EF4-FFF2-40B4-BE49-F238E27FC236}">
                <a16:creationId xmlns:a16="http://schemas.microsoft.com/office/drawing/2014/main" id="{8857FE8B-3FCB-EE4D-9144-28C7A6ECC704}"/>
              </a:ext>
            </a:extLst>
          </p:cNvPr>
          <p:cNvGrpSpPr/>
          <p:nvPr/>
        </p:nvGrpSpPr>
        <p:grpSpPr>
          <a:xfrm>
            <a:off x="7366633" y="600630"/>
            <a:ext cx="2838027" cy="2257720"/>
            <a:chOff x="8010967" y="754850"/>
            <a:chExt cx="2838027" cy="2257720"/>
          </a:xfrm>
        </p:grpSpPr>
        <p:sp>
          <p:nvSpPr>
            <p:cNvPr id="25" name="Rektangel 24">
              <a:extLst>
                <a:ext uri="{FF2B5EF4-FFF2-40B4-BE49-F238E27FC236}">
                  <a16:creationId xmlns:a16="http://schemas.microsoft.com/office/drawing/2014/main" id="{5C7196BB-47F6-4896-BD49-452B405C633A}"/>
                </a:ext>
              </a:extLst>
            </p:cNvPr>
            <p:cNvSpPr/>
            <p:nvPr/>
          </p:nvSpPr>
          <p:spPr>
            <a:xfrm>
              <a:off x="8010967" y="754850"/>
              <a:ext cx="2838027" cy="2257720"/>
            </a:xfrm>
            <a:prstGeom prst="rect">
              <a:avLst/>
            </a:prstGeom>
            <a:solidFill>
              <a:srgbClr val="8E2C48"/>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a:latin typeface="Trebuchet MS" panose="020B0603020202020204" pitchFamily="34" charset="0"/>
              </a:endParaRPr>
            </a:p>
          </p:txBody>
        </p:sp>
        <p:sp>
          <p:nvSpPr>
            <p:cNvPr id="27" name="Rektangel 26">
              <a:extLst>
                <a:ext uri="{FF2B5EF4-FFF2-40B4-BE49-F238E27FC236}">
                  <a16:creationId xmlns:a16="http://schemas.microsoft.com/office/drawing/2014/main" id="{FB9F9092-BDC2-42B1-83C5-67FF11CB0FE1}"/>
                </a:ext>
              </a:extLst>
            </p:cNvPr>
            <p:cNvSpPr/>
            <p:nvPr/>
          </p:nvSpPr>
          <p:spPr>
            <a:xfrm>
              <a:off x="8286077" y="942507"/>
              <a:ext cx="2287807" cy="923330"/>
            </a:xfrm>
            <a:prstGeom prst="rect">
              <a:avLst/>
            </a:prstGeom>
            <a:noFill/>
          </p:spPr>
          <p:txBody>
            <a:bodyPr wrap="none">
              <a:spAutoFit/>
            </a:bodyPr>
            <a:lstStyle/>
            <a:p>
              <a:pPr algn="ctr"/>
              <a:r>
                <a:rPr lang="da-DK" dirty="0">
                  <a:solidFill>
                    <a:schemeClr val="bg1"/>
                  </a:solidFill>
                </a:rPr>
                <a:t>Vi vil gerne høre din</a:t>
              </a:r>
              <a:br>
                <a:rPr lang="da-DK" dirty="0">
                  <a:solidFill>
                    <a:schemeClr val="bg1"/>
                  </a:solidFill>
                </a:rPr>
              </a:br>
              <a:r>
                <a:rPr lang="da-DK" dirty="0">
                  <a:solidFill>
                    <a:schemeClr val="bg1"/>
                  </a:solidFill>
                </a:rPr>
                <a:t>mening </a:t>
              </a:r>
              <a:br>
                <a:rPr lang="da-DK" dirty="0">
                  <a:solidFill>
                    <a:schemeClr val="bg1"/>
                  </a:solidFill>
                </a:rPr>
              </a:br>
              <a:r>
                <a:rPr lang="da-DK" dirty="0">
                  <a:solidFill>
                    <a:schemeClr val="bg1"/>
                  </a:solidFill>
                </a:rPr>
                <a:t>- evaluering til sidst</a:t>
              </a:r>
              <a:r>
                <a:rPr lang="da-DK" dirty="0"/>
                <a:t> </a:t>
              </a:r>
              <a:endParaRPr lang="da-DK" dirty="0">
                <a:latin typeface="Trebuchet MS" panose="020B0603020202020204" pitchFamily="34" charset="0"/>
              </a:endParaRPr>
            </a:p>
          </p:txBody>
        </p:sp>
        <p:grpSp>
          <p:nvGrpSpPr>
            <p:cNvPr id="28" name="Gruppe 27">
              <a:extLst>
                <a:ext uri="{FF2B5EF4-FFF2-40B4-BE49-F238E27FC236}">
                  <a16:creationId xmlns:a16="http://schemas.microsoft.com/office/drawing/2014/main" id="{3AD3F1D5-204B-4010-8AEB-4A14E83A4A26}"/>
                </a:ext>
              </a:extLst>
            </p:cNvPr>
            <p:cNvGrpSpPr>
              <a:grpSpLocks noChangeAspect="1"/>
            </p:cNvGrpSpPr>
            <p:nvPr/>
          </p:nvGrpSpPr>
          <p:grpSpPr>
            <a:xfrm>
              <a:off x="9050622" y="2018385"/>
              <a:ext cx="843186" cy="841637"/>
              <a:chOff x="217876" y="250602"/>
              <a:chExt cx="4318000" cy="4310063"/>
            </a:xfrm>
            <a:solidFill>
              <a:schemeClr val="tx1"/>
            </a:solidFill>
          </p:grpSpPr>
          <p:sp>
            <p:nvSpPr>
              <p:cNvPr id="29" name="Freeform 5">
                <a:extLst>
                  <a:ext uri="{FF2B5EF4-FFF2-40B4-BE49-F238E27FC236}">
                    <a16:creationId xmlns:a16="http://schemas.microsoft.com/office/drawing/2014/main" id="{2C0B5789-9A24-4219-8E96-2A1FB0EC1667}"/>
                  </a:ext>
                </a:extLst>
              </p:cNvPr>
              <p:cNvSpPr>
                <a:spLocks/>
              </p:cNvSpPr>
              <p:nvPr/>
            </p:nvSpPr>
            <p:spPr bwMode="auto">
              <a:xfrm>
                <a:off x="217876" y="250602"/>
                <a:ext cx="4318000" cy="4310063"/>
              </a:xfrm>
              <a:custGeom>
                <a:avLst/>
                <a:gdLst>
                  <a:gd name="T0" fmla="*/ 2720 w 2720"/>
                  <a:gd name="T1" fmla="*/ 2443 h 2715"/>
                  <a:gd name="T2" fmla="*/ 273 w 2720"/>
                  <a:gd name="T3" fmla="*/ 2443 h 2715"/>
                  <a:gd name="T4" fmla="*/ 273 w 2720"/>
                  <a:gd name="T5" fmla="*/ 0 h 2715"/>
                  <a:gd name="T6" fmla="*/ 91 w 2720"/>
                  <a:gd name="T7" fmla="*/ 0 h 2715"/>
                  <a:gd name="T8" fmla="*/ 91 w 2720"/>
                  <a:gd name="T9" fmla="*/ 2443 h 2715"/>
                  <a:gd name="T10" fmla="*/ 0 w 2720"/>
                  <a:gd name="T11" fmla="*/ 2443 h 2715"/>
                  <a:gd name="T12" fmla="*/ 0 w 2720"/>
                  <a:gd name="T13" fmla="*/ 2624 h 2715"/>
                  <a:gd name="T14" fmla="*/ 91 w 2720"/>
                  <a:gd name="T15" fmla="*/ 2624 h 2715"/>
                  <a:gd name="T16" fmla="*/ 91 w 2720"/>
                  <a:gd name="T17" fmla="*/ 2715 h 2715"/>
                  <a:gd name="T18" fmla="*/ 273 w 2720"/>
                  <a:gd name="T19" fmla="*/ 2715 h 2715"/>
                  <a:gd name="T20" fmla="*/ 273 w 2720"/>
                  <a:gd name="T21" fmla="*/ 2624 h 2715"/>
                  <a:gd name="T22" fmla="*/ 2720 w 2720"/>
                  <a:gd name="T23" fmla="*/ 2624 h 2715"/>
                  <a:gd name="T24" fmla="*/ 2720 w 2720"/>
                  <a:gd name="T25" fmla="*/ 2443 h 2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0" h="2715">
                    <a:moveTo>
                      <a:pt x="2720" y="2443"/>
                    </a:moveTo>
                    <a:lnTo>
                      <a:pt x="273" y="2443"/>
                    </a:lnTo>
                    <a:lnTo>
                      <a:pt x="273" y="0"/>
                    </a:lnTo>
                    <a:lnTo>
                      <a:pt x="91" y="0"/>
                    </a:lnTo>
                    <a:lnTo>
                      <a:pt x="91" y="2443"/>
                    </a:lnTo>
                    <a:lnTo>
                      <a:pt x="0" y="2443"/>
                    </a:lnTo>
                    <a:lnTo>
                      <a:pt x="0" y="2624"/>
                    </a:lnTo>
                    <a:lnTo>
                      <a:pt x="91" y="2624"/>
                    </a:lnTo>
                    <a:lnTo>
                      <a:pt x="91" y="2715"/>
                    </a:lnTo>
                    <a:lnTo>
                      <a:pt x="273" y="2715"/>
                    </a:lnTo>
                    <a:lnTo>
                      <a:pt x="273" y="2624"/>
                    </a:lnTo>
                    <a:lnTo>
                      <a:pt x="2720" y="2624"/>
                    </a:lnTo>
                    <a:lnTo>
                      <a:pt x="2720" y="24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0" name="Freeform 6">
                <a:extLst>
                  <a:ext uri="{FF2B5EF4-FFF2-40B4-BE49-F238E27FC236}">
                    <a16:creationId xmlns:a16="http://schemas.microsoft.com/office/drawing/2014/main" id="{A66855CE-2D73-4599-BE5C-E0BB343BF656}"/>
                  </a:ext>
                </a:extLst>
              </p:cNvPr>
              <p:cNvSpPr>
                <a:spLocks/>
              </p:cNvSpPr>
              <p:nvPr/>
            </p:nvSpPr>
            <p:spPr bwMode="auto">
              <a:xfrm>
                <a:off x="3636430" y="3253354"/>
                <a:ext cx="576262" cy="862011"/>
              </a:xfrm>
              <a:custGeom>
                <a:avLst/>
                <a:gdLst>
                  <a:gd name="T0" fmla="*/ 313 w 313"/>
                  <a:gd name="T1" fmla="*/ 49 h 469"/>
                  <a:gd name="T2" fmla="*/ 264 w 313"/>
                  <a:gd name="T3" fmla="*/ 0 h 469"/>
                  <a:gd name="T4" fmla="*/ 49 w 313"/>
                  <a:gd name="T5" fmla="*/ 0 h 469"/>
                  <a:gd name="T6" fmla="*/ 0 w 313"/>
                  <a:gd name="T7" fmla="*/ 49 h 469"/>
                  <a:gd name="T8" fmla="*/ 0 w 313"/>
                  <a:gd name="T9" fmla="*/ 420 h 469"/>
                  <a:gd name="T10" fmla="*/ 49 w 313"/>
                  <a:gd name="T11" fmla="*/ 469 h 469"/>
                  <a:gd name="T12" fmla="*/ 264 w 313"/>
                  <a:gd name="T13" fmla="*/ 469 h 469"/>
                  <a:gd name="T14" fmla="*/ 313 w 313"/>
                  <a:gd name="T15" fmla="*/ 420 h 469"/>
                  <a:gd name="T16" fmla="*/ 313 w 313"/>
                  <a:gd name="T17" fmla="*/ 4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469">
                    <a:moveTo>
                      <a:pt x="313" y="49"/>
                    </a:moveTo>
                    <a:cubicBezTo>
                      <a:pt x="313" y="22"/>
                      <a:pt x="291" y="0"/>
                      <a:pt x="264" y="0"/>
                    </a:cubicBezTo>
                    <a:cubicBezTo>
                      <a:pt x="49" y="0"/>
                      <a:pt x="49" y="0"/>
                      <a:pt x="49" y="0"/>
                    </a:cubicBezTo>
                    <a:cubicBezTo>
                      <a:pt x="22" y="0"/>
                      <a:pt x="0" y="22"/>
                      <a:pt x="0" y="49"/>
                    </a:cubicBezTo>
                    <a:cubicBezTo>
                      <a:pt x="0" y="420"/>
                      <a:pt x="0" y="420"/>
                      <a:pt x="0" y="420"/>
                    </a:cubicBezTo>
                    <a:cubicBezTo>
                      <a:pt x="0" y="448"/>
                      <a:pt x="22" y="469"/>
                      <a:pt x="49" y="469"/>
                    </a:cubicBezTo>
                    <a:cubicBezTo>
                      <a:pt x="264" y="469"/>
                      <a:pt x="264" y="469"/>
                      <a:pt x="264" y="469"/>
                    </a:cubicBezTo>
                    <a:cubicBezTo>
                      <a:pt x="291" y="469"/>
                      <a:pt x="313" y="448"/>
                      <a:pt x="313" y="420"/>
                    </a:cubicBezTo>
                    <a:lnTo>
                      <a:pt x="313" y="4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7">
                <a:extLst>
                  <a:ext uri="{FF2B5EF4-FFF2-40B4-BE49-F238E27FC236}">
                    <a16:creationId xmlns:a16="http://schemas.microsoft.com/office/drawing/2014/main" id="{559034F5-94A9-44CB-B01E-50B0664AA1BD}"/>
                  </a:ext>
                </a:extLst>
              </p:cNvPr>
              <p:cNvSpPr>
                <a:spLocks/>
              </p:cNvSpPr>
              <p:nvPr/>
            </p:nvSpPr>
            <p:spPr bwMode="auto">
              <a:xfrm>
                <a:off x="2792516" y="2499721"/>
                <a:ext cx="576262" cy="1579562"/>
              </a:xfrm>
              <a:custGeom>
                <a:avLst/>
                <a:gdLst>
                  <a:gd name="T0" fmla="*/ 313 w 313"/>
                  <a:gd name="T1" fmla="*/ 49 h 860"/>
                  <a:gd name="T2" fmla="*/ 264 w 313"/>
                  <a:gd name="T3" fmla="*/ 0 h 860"/>
                  <a:gd name="T4" fmla="*/ 49 w 313"/>
                  <a:gd name="T5" fmla="*/ 0 h 860"/>
                  <a:gd name="T6" fmla="*/ 0 w 313"/>
                  <a:gd name="T7" fmla="*/ 49 h 860"/>
                  <a:gd name="T8" fmla="*/ 0 w 313"/>
                  <a:gd name="T9" fmla="*/ 811 h 860"/>
                  <a:gd name="T10" fmla="*/ 49 w 313"/>
                  <a:gd name="T11" fmla="*/ 860 h 860"/>
                  <a:gd name="T12" fmla="*/ 264 w 313"/>
                  <a:gd name="T13" fmla="*/ 860 h 860"/>
                  <a:gd name="T14" fmla="*/ 313 w 313"/>
                  <a:gd name="T15" fmla="*/ 811 h 860"/>
                  <a:gd name="T16" fmla="*/ 313 w 313"/>
                  <a:gd name="T17" fmla="*/ 4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860">
                    <a:moveTo>
                      <a:pt x="313" y="49"/>
                    </a:moveTo>
                    <a:cubicBezTo>
                      <a:pt x="313" y="22"/>
                      <a:pt x="291" y="0"/>
                      <a:pt x="264" y="0"/>
                    </a:cubicBezTo>
                    <a:cubicBezTo>
                      <a:pt x="49" y="0"/>
                      <a:pt x="49" y="0"/>
                      <a:pt x="49" y="0"/>
                    </a:cubicBezTo>
                    <a:cubicBezTo>
                      <a:pt x="22" y="0"/>
                      <a:pt x="0" y="22"/>
                      <a:pt x="0" y="49"/>
                    </a:cubicBezTo>
                    <a:cubicBezTo>
                      <a:pt x="0" y="811"/>
                      <a:pt x="0" y="811"/>
                      <a:pt x="0" y="811"/>
                    </a:cubicBezTo>
                    <a:cubicBezTo>
                      <a:pt x="0" y="839"/>
                      <a:pt x="22" y="860"/>
                      <a:pt x="49" y="860"/>
                    </a:cubicBezTo>
                    <a:cubicBezTo>
                      <a:pt x="264" y="860"/>
                      <a:pt x="264" y="860"/>
                      <a:pt x="264" y="860"/>
                    </a:cubicBezTo>
                    <a:cubicBezTo>
                      <a:pt x="291" y="860"/>
                      <a:pt x="313" y="839"/>
                      <a:pt x="313" y="811"/>
                    </a:cubicBezTo>
                    <a:lnTo>
                      <a:pt x="313" y="49"/>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8">
                <a:extLst>
                  <a:ext uri="{FF2B5EF4-FFF2-40B4-BE49-F238E27FC236}">
                    <a16:creationId xmlns:a16="http://schemas.microsoft.com/office/drawing/2014/main" id="{59982EF0-F7C9-4F4A-B6DF-F96DDB736F5A}"/>
                  </a:ext>
                </a:extLst>
              </p:cNvPr>
              <p:cNvSpPr>
                <a:spLocks/>
              </p:cNvSpPr>
              <p:nvPr/>
            </p:nvSpPr>
            <p:spPr bwMode="auto">
              <a:xfrm>
                <a:off x="1947097" y="3074394"/>
                <a:ext cx="576262" cy="1004888"/>
              </a:xfrm>
              <a:custGeom>
                <a:avLst/>
                <a:gdLst>
                  <a:gd name="T0" fmla="*/ 313 w 313"/>
                  <a:gd name="T1" fmla="*/ 49 h 547"/>
                  <a:gd name="T2" fmla="*/ 264 w 313"/>
                  <a:gd name="T3" fmla="*/ 0 h 547"/>
                  <a:gd name="T4" fmla="*/ 48 w 313"/>
                  <a:gd name="T5" fmla="*/ 0 h 547"/>
                  <a:gd name="T6" fmla="*/ 0 w 313"/>
                  <a:gd name="T7" fmla="*/ 49 h 547"/>
                  <a:gd name="T8" fmla="*/ 0 w 313"/>
                  <a:gd name="T9" fmla="*/ 498 h 547"/>
                  <a:gd name="T10" fmla="*/ 48 w 313"/>
                  <a:gd name="T11" fmla="*/ 547 h 547"/>
                  <a:gd name="T12" fmla="*/ 264 w 313"/>
                  <a:gd name="T13" fmla="*/ 547 h 547"/>
                  <a:gd name="T14" fmla="*/ 313 w 313"/>
                  <a:gd name="T15" fmla="*/ 498 h 547"/>
                  <a:gd name="T16" fmla="*/ 313 w 313"/>
                  <a:gd name="T17" fmla="*/ 4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547">
                    <a:moveTo>
                      <a:pt x="313" y="49"/>
                    </a:moveTo>
                    <a:cubicBezTo>
                      <a:pt x="313" y="22"/>
                      <a:pt x="291" y="0"/>
                      <a:pt x="264" y="0"/>
                    </a:cubicBezTo>
                    <a:cubicBezTo>
                      <a:pt x="48" y="0"/>
                      <a:pt x="48" y="0"/>
                      <a:pt x="48" y="0"/>
                    </a:cubicBezTo>
                    <a:cubicBezTo>
                      <a:pt x="21" y="0"/>
                      <a:pt x="0" y="22"/>
                      <a:pt x="0" y="49"/>
                    </a:cubicBezTo>
                    <a:cubicBezTo>
                      <a:pt x="0" y="498"/>
                      <a:pt x="0" y="498"/>
                      <a:pt x="0" y="498"/>
                    </a:cubicBezTo>
                    <a:cubicBezTo>
                      <a:pt x="0" y="526"/>
                      <a:pt x="21" y="547"/>
                      <a:pt x="48" y="547"/>
                    </a:cubicBezTo>
                    <a:cubicBezTo>
                      <a:pt x="264" y="547"/>
                      <a:pt x="264" y="547"/>
                      <a:pt x="264" y="547"/>
                    </a:cubicBezTo>
                    <a:cubicBezTo>
                      <a:pt x="291" y="547"/>
                      <a:pt x="313" y="526"/>
                      <a:pt x="313" y="498"/>
                    </a:cubicBezTo>
                    <a:lnTo>
                      <a:pt x="313"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9">
                <a:extLst>
                  <a:ext uri="{FF2B5EF4-FFF2-40B4-BE49-F238E27FC236}">
                    <a16:creationId xmlns:a16="http://schemas.microsoft.com/office/drawing/2014/main" id="{0FA28D24-82B6-4D1B-9AFE-E08E99B7C199}"/>
                  </a:ext>
                </a:extLst>
              </p:cNvPr>
              <p:cNvSpPr>
                <a:spLocks/>
              </p:cNvSpPr>
              <p:nvPr/>
            </p:nvSpPr>
            <p:spPr bwMode="auto">
              <a:xfrm>
                <a:off x="1075417" y="1207496"/>
                <a:ext cx="576262" cy="2871786"/>
              </a:xfrm>
              <a:custGeom>
                <a:avLst/>
                <a:gdLst>
                  <a:gd name="T0" fmla="*/ 313 w 313"/>
                  <a:gd name="T1" fmla="*/ 49 h 1564"/>
                  <a:gd name="T2" fmla="*/ 264 w 313"/>
                  <a:gd name="T3" fmla="*/ 0 h 1564"/>
                  <a:gd name="T4" fmla="*/ 49 w 313"/>
                  <a:gd name="T5" fmla="*/ 0 h 1564"/>
                  <a:gd name="T6" fmla="*/ 0 w 313"/>
                  <a:gd name="T7" fmla="*/ 49 h 1564"/>
                  <a:gd name="T8" fmla="*/ 0 w 313"/>
                  <a:gd name="T9" fmla="*/ 1515 h 1564"/>
                  <a:gd name="T10" fmla="*/ 49 w 313"/>
                  <a:gd name="T11" fmla="*/ 1564 h 1564"/>
                  <a:gd name="T12" fmla="*/ 264 w 313"/>
                  <a:gd name="T13" fmla="*/ 1564 h 1564"/>
                  <a:gd name="T14" fmla="*/ 313 w 313"/>
                  <a:gd name="T15" fmla="*/ 1515 h 1564"/>
                  <a:gd name="T16" fmla="*/ 313 w 313"/>
                  <a:gd name="T17" fmla="*/ 49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1564">
                    <a:moveTo>
                      <a:pt x="313" y="49"/>
                    </a:moveTo>
                    <a:cubicBezTo>
                      <a:pt x="313" y="22"/>
                      <a:pt x="291" y="0"/>
                      <a:pt x="264" y="0"/>
                    </a:cubicBezTo>
                    <a:cubicBezTo>
                      <a:pt x="49" y="0"/>
                      <a:pt x="49" y="0"/>
                      <a:pt x="49" y="0"/>
                    </a:cubicBezTo>
                    <a:cubicBezTo>
                      <a:pt x="22" y="0"/>
                      <a:pt x="0" y="22"/>
                      <a:pt x="0" y="49"/>
                    </a:cubicBezTo>
                    <a:cubicBezTo>
                      <a:pt x="0" y="1515"/>
                      <a:pt x="0" y="1515"/>
                      <a:pt x="0" y="1515"/>
                    </a:cubicBezTo>
                    <a:cubicBezTo>
                      <a:pt x="0" y="1543"/>
                      <a:pt x="22" y="1564"/>
                      <a:pt x="49" y="1564"/>
                    </a:cubicBezTo>
                    <a:cubicBezTo>
                      <a:pt x="264" y="1564"/>
                      <a:pt x="264" y="1564"/>
                      <a:pt x="264" y="1564"/>
                    </a:cubicBezTo>
                    <a:cubicBezTo>
                      <a:pt x="291" y="1564"/>
                      <a:pt x="313" y="1543"/>
                      <a:pt x="313" y="1515"/>
                    </a:cubicBezTo>
                    <a:lnTo>
                      <a:pt x="313" y="4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9" name="Gruppe 8">
            <a:extLst>
              <a:ext uri="{FF2B5EF4-FFF2-40B4-BE49-F238E27FC236}">
                <a16:creationId xmlns:a16="http://schemas.microsoft.com/office/drawing/2014/main" id="{8AA8C5D7-85D7-7940-8AC2-8C8ECF5BEEB1}"/>
              </a:ext>
            </a:extLst>
          </p:cNvPr>
          <p:cNvGrpSpPr/>
          <p:nvPr/>
        </p:nvGrpSpPr>
        <p:grpSpPr>
          <a:xfrm>
            <a:off x="6688333" y="3409759"/>
            <a:ext cx="4389771" cy="3229061"/>
            <a:chOff x="3721222" y="4006852"/>
            <a:chExt cx="4389771" cy="2762648"/>
          </a:xfrm>
          <a:solidFill>
            <a:srgbClr val="8E2C48"/>
          </a:solidFill>
        </p:grpSpPr>
        <p:sp>
          <p:nvSpPr>
            <p:cNvPr id="23" name="Rektangel 22">
              <a:extLst>
                <a:ext uri="{FF2B5EF4-FFF2-40B4-BE49-F238E27FC236}">
                  <a16:creationId xmlns:a16="http://schemas.microsoft.com/office/drawing/2014/main" id="{4CE8BACE-64E2-4DC6-A643-973750E412C4}"/>
                </a:ext>
              </a:extLst>
            </p:cNvPr>
            <p:cNvSpPr/>
            <p:nvPr/>
          </p:nvSpPr>
          <p:spPr>
            <a:xfrm>
              <a:off x="3721222" y="4006852"/>
              <a:ext cx="4389771" cy="2462405"/>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Trebuchet MS" panose="020B0603020202020204" pitchFamily="34" charset="0"/>
              </a:endParaRPr>
            </a:p>
          </p:txBody>
        </p:sp>
        <p:sp>
          <p:nvSpPr>
            <p:cNvPr id="24" name="Pladsholder til tekst 2">
              <a:extLst>
                <a:ext uri="{FF2B5EF4-FFF2-40B4-BE49-F238E27FC236}">
                  <a16:creationId xmlns:a16="http://schemas.microsoft.com/office/drawing/2014/main" id="{D1BB3594-C305-4B49-87DB-172C46BD46A5}"/>
                </a:ext>
              </a:extLst>
            </p:cNvPr>
            <p:cNvSpPr txBox="1">
              <a:spLocks/>
            </p:cNvSpPr>
            <p:nvPr/>
          </p:nvSpPr>
          <p:spPr>
            <a:xfrm>
              <a:off x="3748158" y="4040098"/>
              <a:ext cx="4362835" cy="2729402"/>
            </a:xfrm>
            <a:prstGeom prst="rect">
              <a:avLst/>
            </a:prstGeom>
            <a:noFill/>
          </p:spPr>
          <p:txBody>
            <a:bodyPr wrap="square">
              <a:spAutoFit/>
            </a:bodyPr>
            <a:lst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da-DK" sz="1800" dirty="0">
                  <a:solidFill>
                    <a:schemeClr val="bg1"/>
                  </a:solidFill>
                </a:rPr>
                <a:t>Spørgsmål er velkomne og skal stilles i chatten</a:t>
              </a:r>
            </a:p>
            <a:p>
              <a:pPr algn="ctr"/>
              <a:endParaRPr lang="da-DK" sz="1800" dirty="0">
                <a:solidFill>
                  <a:schemeClr val="bg1"/>
                </a:solidFill>
              </a:endParaRPr>
            </a:p>
            <a:p>
              <a:pPr algn="ctr"/>
              <a:r>
                <a:rPr lang="da-DK" sz="1800" dirty="0">
                  <a:solidFill>
                    <a:schemeClr val="bg1"/>
                  </a:solidFill>
                </a:rPr>
                <a:t>Vi vil besvare så mange spørgsmål som</a:t>
              </a:r>
              <a:br>
                <a:rPr lang="da-DK" sz="1800" dirty="0">
                  <a:solidFill>
                    <a:schemeClr val="bg1"/>
                  </a:solidFill>
                </a:rPr>
              </a:br>
              <a:r>
                <a:rPr lang="da-DK" sz="1800" dirty="0">
                  <a:solidFill>
                    <a:schemeClr val="bg1"/>
                  </a:solidFill>
                </a:rPr>
                <a:t> muligt i spørgsmålspausen</a:t>
              </a:r>
            </a:p>
            <a:p>
              <a:pPr algn="ctr"/>
              <a:endParaRPr lang="da-DK" sz="1800" dirty="0">
                <a:solidFill>
                  <a:schemeClr val="bg1"/>
                </a:solidFill>
              </a:endParaRPr>
            </a:p>
            <a:p>
              <a:pPr algn="ctr"/>
              <a:r>
                <a:rPr lang="da-DK" sz="1800" dirty="0">
                  <a:solidFill>
                    <a:schemeClr val="bg1"/>
                  </a:solidFill>
                </a:rPr>
                <a:t>Øvrige spørgsmål vil blive </a:t>
              </a:r>
              <a:br>
                <a:rPr lang="da-DK" sz="1800" dirty="0">
                  <a:solidFill>
                    <a:schemeClr val="bg1"/>
                  </a:solidFill>
                </a:rPr>
              </a:br>
              <a:r>
                <a:rPr lang="da-DK" sz="1800" dirty="0">
                  <a:solidFill>
                    <a:schemeClr val="bg1"/>
                  </a:solidFill>
                </a:rPr>
                <a:t>besvaret skriftligt efter webinaret</a:t>
              </a:r>
            </a:p>
          </p:txBody>
        </p:sp>
      </p:grpSp>
      <p:grpSp>
        <p:nvGrpSpPr>
          <p:cNvPr id="48" name="Gruppe 47">
            <a:extLst>
              <a:ext uri="{FF2B5EF4-FFF2-40B4-BE49-F238E27FC236}">
                <a16:creationId xmlns:a16="http://schemas.microsoft.com/office/drawing/2014/main" id="{CE4D83F7-B2F9-A54B-89E8-E7A78B5F014E}"/>
              </a:ext>
            </a:extLst>
          </p:cNvPr>
          <p:cNvGrpSpPr/>
          <p:nvPr/>
        </p:nvGrpSpPr>
        <p:grpSpPr>
          <a:xfrm>
            <a:off x="531091" y="3505953"/>
            <a:ext cx="2700000" cy="2727373"/>
            <a:chOff x="8542988" y="3061323"/>
            <a:chExt cx="2700000" cy="2657174"/>
          </a:xfrm>
          <a:solidFill>
            <a:srgbClr val="8E2C48"/>
          </a:solidFill>
        </p:grpSpPr>
        <p:sp>
          <p:nvSpPr>
            <p:cNvPr id="49" name="Ellipse 48">
              <a:extLst>
                <a:ext uri="{FF2B5EF4-FFF2-40B4-BE49-F238E27FC236}">
                  <a16:creationId xmlns:a16="http://schemas.microsoft.com/office/drawing/2014/main" id="{4851BDFD-B40E-E445-A065-A2CE46753CAC}"/>
                </a:ext>
              </a:extLst>
            </p:cNvPr>
            <p:cNvSpPr/>
            <p:nvPr/>
          </p:nvSpPr>
          <p:spPr>
            <a:xfrm>
              <a:off x="8542988" y="3061323"/>
              <a:ext cx="2700000" cy="2657174"/>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a:latin typeface="Trebuchet MS" panose="020B0603020202020204" pitchFamily="34" charset="0"/>
              </a:endParaRPr>
            </a:p>
          </p:txBody>
        </p:sp>
        <p:pic>
          <p:nvPicPr>
            <p:cNvPr id="50" name="Grafik 49" descr="Radiomikrofon">
              <a:extLst>
                <a:ext uri="{FF2B5EF4-FFF2-40B4-BE49-F238E27FC236}">
                  <a16:creationId xmlns:a16="http://schemas.microsoft.com/office/drawing/2014/main" id="{C6A01E4C-6DAB-EC4F-8897-25DAD609F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6208" y="4383917"/>
              <a:ext cx="959673" cy="959673"/>
            </a:xfrm>
            <a:prstGeom prst="rect">
              <a:avLst/>
            </a:prstGeom>
          </p:spPr>
        </p:pic>
        <p:sp>
          <p:nvSpPr>
            <p:cNvPr id="51" name="Rektangel 50">
              <a:extLst>
                <a:ext uri="{FF2B5EF4-FFF2-40B4-BE49-F238E27FC236}">
                  <a16:creationId xmlns:a16="http://schemas.microsoft.com/office/drawing/2014/main" id="{EFACC315-7F1A-0547-8B03-F1BE544D08DC}"/>
                </a:ext>
              </a:extLst>
            </p:cNvPr>
            <p:cNvSpPr/>
            <p:nvPr/>
          </p:nvSpPr>
          <p:spPr>
            <a:xfrm>
              <a:off x="8781147" y="3754222"/>
              <a:ext cx="2223686" cy="629695"/>
            </a:xfrm>
            <a:prstGeom prst="rect">
              <a:avLst/>
            </a:prstGeom>
            <a:noFill/>
          </p:spPr>
          <p:txBody>
            <a:bodyPr wrap="none">
              <a:spAutoFit/>
            </a:bodyPr>
            <a:lstStyle/>
            <a:p>
              <a:pPr algn="ctr"/>
              <a:r>
                <a:rPr lang="da-DK" dirty="0">
                  <a:solidFill>
                    <a:schemeClr val="bg1"/>
                  </a:solidFill>
                </a:rPr>
                <a:t>Husk at slukke </a:t>
              </a:r>
              <a:br>
                <a:rPr lang="da-DK" dirty="0">
                  <a:solidFill>
                    <a:schemeClr val="bg1"/>
                  </a:solidFill>
                </a:rPr>
              </a:br>
              <a:r>
                <a:rPr lang="da-DK" dirty="0">
                  <a:solidFill>
                    <a:schemeClr val="bg1"/>
                  </a:solidFill>
                </a:rPr>
                <a:t>mikrofon og kamera</a:t>
              </a:r>
              <a:endParaRPr lang="da-DK" dirty="0">
                <a:solidFill>
                  <a:schemeClr val="bg1"/>
                </a:solidFill>
                <a:latin typeface="Trebuchet MS" panose="020B0603020202020204" pitchFamily="34" charset="0"/>
              </a:endParaRPr>
            </a:p>
          </p:txBody>
        </p:sp>
        <p:cxnSp>
          <p:nvCxnSpPr>
            <p:cNvPr id="52" name="Lige forbindelse 51">
              <a:extLst>
                <a:ext uri="{FF2B5EF4-FFF2-40B4-BE49-F238E27FC236}">
                  <a16:creationId xmlns:a16="http://schemas.microsoft.com/office/drawing/2014/main" id="{5AAB9736-6B50-B142-A05F-A366EEC16B7D}"/>
                </a:ext>
              </a:extLst>
            </p:cNvPr>
            <p:cNvCxnSpPr>
              <a:cxnSpLocks/>
            </p:cNvCxnSpPr>
            <p:nvPr/>
          </p:nvCxnSpPr>
          <p:spPr>
            <a:xfrm>
              <a:off x="9125793" y="4572297"/>
              <a:ext cx="680503" cy="537830"/>
            </a:xfrm>
            <a:prstGeom prst="line">
              <a:avLst/>
            </a:prstGeom>
            <a:grpFill/>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Lige forbindelse 52">
              <a:extLst>
                <a:ext uri="{FF2B5EF4-FFF2-40B4-BE49-F238E27FC236}">
                  <a16:creationId xmlns:a16="http://schemas.microsoft.com/office/drawing/2014/main" id="{39E4298C-5961-1E46-8C75-35D702AD9A8B}"/>
                </a:ext>
              </a:extLst>
            </p:cNvPr>
            <p:cNvCxnSpPr>
              <a:cxnSpLocks/>
            </p:cNvCxnSpPr>
            <p:nvPr/>
          </p:nvCxnSpPr>
          <p:spPr>
            <a:xfrm flipV="1">
              <a:off x="9125793" y="4572297"/>
              <a:ext cx="680503" cy="537830"/>
            </a:xfrm>
            <a:prstGeom prst="line">
              <a:avLst/>
            </a:prstGeom>
            <a:grpFill/>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uppe 15">
            <a:extLst>
              <a:ext uri="{FF2B5EF4-FFF2-40B4-BE49-F238E27FC236}">
                <a16:creationId xmlns:a16="http://schemas.microsoft.com/office/drawing/2014/main" id="{EF344D31-40AE-BA4F-A31E-04EC51E89ACF}"/>
              </a:ext>
            </a:extLst>
          </p:cNvPr>
          <p:cNvGrpSpPr/>
          <p:nvPr/>
        </p:nvGrpSpPr>
        <p:grpSpPr>
          <a:xfrm>
            <a:off x="3257972" y="1489784"/>
            <a:ext cx="2838028" cy="2727373"/>
            <a:chOff x="251683" y="1891119"/>
            <a:chExt cx="3329954" cy="3329954"/>
          </a:xfrm>
          <a:solidFill>
            <a:srgbClr val="8E2C48"/>
          </a:solidFill>
        </p:grpSpPr>
        <p:grpSp>
          <p:nvGrpSpPr>
            <p:cNvPr id="3" name="Gruppe 2">
              <a:extLst>
                <a:ext uri="{FF2B5EF4-FFF2-40B4-BE49-F238E27FC236}">
                  <a16:creationId xmlns:a16="http://schemas.microsoft.com/office/drawing/2014/main" id="{E3192F15-8DD7-CF45-A18F-41220FE95397}"/>
                </a:ext>
              </a:extLst>
            </p:cNvPr>
            <p:cNvGrpSpPr/>
            <p:nvPr/>
          </p:nvGrpSpPr>
          <p:grpSpPr>
            <a:xfrm>
              <a:off x="251683" y="1891119"/>
              <a:ext cx="3329954" cy="3329954"/>
              <a:chOff x="251683" y="2198133"/>
              <a:chExt cx="3329954" cy="3329954"/>
            </a:xfrm>
            <a:grpFill/>
          </p:grpSpPr>
          <p:sp>
            <p:nvSpPr>
              <p:cNvPr id="37" name="Ellipse 36">
                <a:extLst>
                  <a:ext uri="{FF2B5EF4-FFF2-40B4-BE49-F238E27FC236}">
                    <a16:creationId xmlns:a16="http://schemas.microsoft.com/office/drawing/2014/main" id="{4F06252E-1EA9-4BE5-B68B-90B99C526146}"/>
                  </a:ext>
                </a:extLst>
              </p:cNvPr>
              <p:cNvSpPr>
                <a:spLocks noChangeAspect="1"/>
              </p:cNvSpPr>
              <p:nvPr/>
            </p:nvSpPr>
            <p:spPr>
              <a:xfrm>
                <a:off x="251683" y="2198133"/>
                <a:ext cx="3329954" cy="3329954"/>
              </a:xfrm>
              <a:prstGeom prst="ellipse">
                <a:avLst/>
              </a:prstGeom>
              <a:grpFill/>
              <a:ln w="47625" cap="sq" cmpd="sng">
                <a:no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a:solidFill>
                    <a:schemeClr val="bg1"/>
                  </a:solidFill>
                  <a:latin typeface="Trebuchet MS" panose="020B0603020202020204" pitchFamily="34" charset="0"/>
                </a:endParaRPr>
              </a:p>
            </p:txBody>
          </p:sp>
          <p:sp>
            <p:nvSpPr>
              <p:cNvPr id="38" name="Tekstfelt 37">
                <a:extLst>
                  <a:ext uri="{FF2B5EF4-FFF2-40B4-BE49-F238E27FC236}">
                    <a16:creationId xmlns:a16="http://schemas.microsoft.com/office/drawing/2014/main" id="{9F9E66F8-4660-4270-93F1-4D23E053D6FD}"/>
                  </a:ext>
                </a:extLst>
              </p:cNvPr>
              <p:cNvSpPr txBox="1"/>
              <p:nvPr/>
            </p:nvSpPr>
            <p:spPr>
              <a:xfrm>
                <a:off x="514863" y="4198040"/>
                <a:ext cx="2894010" cy="369333"/>
              </a:xfrm>
              <a:prstGeom prst="rect">
                <a:avLst/>
              </a:prstGeom>
              <a:noFill/>
            </p:spPr>
            <p:txBody>
              <a:bodyPr wrap="square" rtlCol="0">
                <a:spAutoFit/>
              </a:bodyPr>
              <a:lstStyle/>
              <a:p>
                <a:pPr algn="ctr"/>
                <a:r>
                  <a:rPr lang="da-DK" dirty="0">
                    <a:solidFill>
                      <a:schemeClr val="bg1"/>
                    </a:solidFill>
                    <a:latin typeface="Trebuchet MS" panose="020B0603020202020204" pitchFamily="34" charset="0"/>
                  </a:rPr>
                  <a:t>Vi optager webinaret</a:t>
                </a:r>
              </a:p>
            </p:txBody>
          </p:sp>
        </p:grpSp>
        <p:pic>
          <p:nvPicPr>
            <p:cNvPr id="15" name="Grafik 14" descr="Podcast">
              <a:extLst>
                <a:ext uri="{FF2B5EF4-FFF2-40B4-BE49-F238E27FC236}">
                  <a16:creationId xmlns:a16="http://schemas.microsoft.com/office/drawing/2014/main" id="{1D1D8669-13F6-1E4B-85AC-B04DBA1346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4009" y="2706996"/>
              <a:ext cx="1235719" cy="1235719"/>
            </a:xfrm>
            <a:prstGeom prst="rect">
              <a:avLst/>
            </a:prstGeom>
          </p:spPr>
        </p:pic>
      </p:grpSp>
      <p:pic>
        <p:nvPicPr>
          <p:cNvPr id="14" name="Grafik 19" descr="Webkamera med massiv udfyldning">
            <a:extLst>
              <a:ext uri="{FF2B5EF4-FFF2-40B4-BE49-F238E27FC236}">
                <a16:creationId xmlns:a16="http://schemas.microsoft.com/office/drawing/2014/main" id="{E93B6229-E5A2-B727-AB5E-4E45B8F544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92652" y="4936807"/>
            <a:ext cx="914400" cy="914400"/>
          </a:xfrm>
          <a:prstGeom prst="rect">
            <a:avLst/>
          </a:prstGeom>
        </p:spPr>
      </p:pic>
      <p:cxnSp>
        <p:nvCxnSpPr>
          <p:cNvPr id="18" name="Lige forbindelse 16">
            <a:extLst>
              <a:ext uri="{FF2B5EF4-FFF2-40B4-BE49-F238E27FC236}">
                <a16:creationId xmlns:a16="http://schemas.microsoft.com/office/drawing/2014/main" id="{201E62EC-12D0-989E-121E-17C6560BB3CA}"/>
              </a:ext>
            </a:extLst>
          </p:cNvPr>
          <p:cNvCxnSpPr>
            <a:cxnSpLocks/>
          </p:cNvCxnSpPr>
          <p:nvPr/>
        </p:nvCxnSpPr>
        <p:spPr>
          <a:xfrm>
            <a:off x="2073569" y="5048108"/>
            <a:ext cx="575017" cy="588228"/>
          </a:xfrm>
          <a:prstGeom prst="line">
            <a:avLst/>
          </a:prstGeom>
          <a:solidFill>
            <a:srgbClr val="8E2C48"/>
          </a:solidFill>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Lige forbindelse 17">
            <a:extLst>
              <a:ext uri="{FF2B5EF4-FFF2-40B4-BE49-F238E27FC236}">
                <a16:creationId xmlns:a16="http://schemas.microsoft.com/office/drawing/2014/main" id="{0E63B557-CA6A-DB8F-BE42-4F0CFD49ECBB}"/>
              </a:ext>
            </a:extLst>
          </p:cNvPr>
          <p:cNvCxnSpPr>
            <a:cxnSpLocks/>
          </p:cNvCxnSpPr>
          <p:nvPr/>
        </p:nvCxnSpPr>
        <p:spPr>
          <a:xfrm flipV="1">
            <a:off x="2073569" y="5028802"/>
            <a:ext cx="575017" cy="580082"/>
          </a:xfrm>
          <a:prstGeom prst="line">
            <a:avLst/>
          </a:prstGeom>
          <a:solidFill>
            <a:srgbClr val="8E2C48"/>
          </a:solidFill>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361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6D70E-497B-4467-AE13-8C47E86EF3D9}"/>
              </a:ext>
            </a:extLst>
          </p:cNvPr>
          <p:cNvSpPr>
            <a:spLocks noGrp="1"/>
          </p:cNvSpPr>
          <p:nvPr>
            <p:ph type="title"/>
          </p:nvPr>
        </p:nvSpPr>
        <p:spPr/>
        <p:txBody>
          <a:bodyPr/>
          <a:lstStyle/>
          <a:p>
            <a:r>
              <a:rPr lang="da-DK" b="1" dirty="0"/>
              <a:t>Hvornår</a:t>
            </a:r>
            <a:r>
              <a:rPr lang="da-DK" dirty="0"/>
              <a:t> kan/skal det ske?</a:t>
            </a:r>
          </a:p>
        </p:txBody>
      </p:sp>
      <p:sp>
        <p:nvSpPr>
          <p:cNvPr id="3" name="Pladsholder til indhold 2">
            <a:extLst>
              <a:ext uri="{FF2B5EF4-FFF2-40B4-BE49-F238E27FC236}">
                <a16:creationId xmlns:a16="http://schemas.microsoft.com/office/drawing/2014/main" id="{7DED96B1-9055-42A5-8803-8D7F461582AD}"/>
              </a:ext>
            </a:extLst>
          </p:cNvPr>
          <p:cNvSpPr>
            <a:spLocks noGrp="1"/>
          </p:cNvSpPr>
          <p:nvPr>
            <p:ph idx="1"/>
          </p:nvPr>
        </p:nvSpPr>
        <p:spPr/>
        <p:txBody>
          <a:bodyPr/>
          <a:lstStyle/>
          <a:p>
            <a:pPr marL="342900" indent="-342900">
              <a:buFont typeface="Arial" panose="020B0604020202020204" pitchFamily="34" charset="0"/>
              <a:buChar char="•"/>
            </a:pPr>
            <a:r>
              <a:rPr lang="da-DK" dirty="0"/>
              <a:t>Datagenopretning, via </a:t>
            </a:r>
            <a:r>
              <a:rPr lang="da-DK" dirty="0" err="1"/>
              <a:t>SKATs</a:t>
            </a:r>
            <a:r>
              <a:rPr lang="da-DK" dirty="0"/>
              <a:t> </a:t>
            </a:r>
            <a:r>
              <a:rPr lang="da-DK" dirty="0" err="1"/>
              <a:t>eIndkomst</a:t>
            </a:r>
            <a:r>
              <a:rPr lang="da-DK" dirty="0"/>
              <a:t> online, kan ske allerede </a:t>
            </a:r>
            <a:r>
              <a:rPr lang="da-DK" b="1" dirty="0"/>
              <a:t>i dag</a:t>
            </a:r>
            <a:r>
              <a:rPr lang="da-DK" dirty="0"/>
              <a:t>.</a:t>
            </a: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b="1" dirty="0"/>
              <a:t>VIGTIGT</a:t>
            </a:r>
            <a:r>
              <a:rPr lang="da-DK" dirty="0"/>
              <a:t>: Din kommune skal, </a:t>
            </a:r>
            <a:r>
              <a:rPr lang="da-DK" b="1" dirty="0"/>
              <a:t>før årsskiftet</a:t>
            </a:r>
            <a:r>
              <a:rPr lang="da-DK" dirty="0"/>
              <a:t>, fremsende jeres plan for datagenopretning </a:t>
            </a:r>
            <a:r>
              <a:rPr lang="da-DK" dirty="0">
                <a:sym typeface="Wingdings" panose="05000000000000000000" pitchFamily="2" charset="2"/>
              </a:rPr>
              <a:t> </a:t>
            </a:r>
            <a:r>
              <a:rPr lang="da-DK" dirty="0"/>
              <a:t>Send mail til: ydelsesrefusion@kombit.dk</a:t>
            </a:r>
          </a:p>
        </p:txBody>
      </p:sp>
    </p:spTree>
    <p:extLst>
      <p:ext uri="{BB962C8B-B14F-4D97-AF65-F5344CB8AC3E}">
        <p14:creationId xmlns:p14="http://schemas.microsoft.com/office/powerpoint/2010/main" val="170337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F26B9-5D58-4F97-8E54-777AFE274A6C}"/>
              </a:ext>
            </a:extLst>
          </p:cNvPr>
          <p:cNvSpPr>
            <a:spLocks noGrp="1"/>
          </p:cNvSpPr>
          <p:nvPr>
            <p:ph type="title"/>
          </p:nvPr>
        </p:nvSpPr>
        <p:spPr/>
        <p:txBody>
          <a:bodyPr/>
          <a:lstStyle/>
          <a:p>
            <a:r>
              <a:rPr lang="da-DK" dirty="0"/>
              <a:t>Afrunding/opsamling</a:t>
            </a:r>
          </a:p>
        </p:txBody>
      </p:sp>
      <p:sp>
        <p:nvSpPr>
          <p:cNvPr id="4" name="Rektangel 3">
            <a:extLst>
              <a:ext uri="{FF2B5EF4-FFF2-40B4-BE49-F238E27FC236}">
                <a16:creationId xmlns:a16="http://schemas.microsoft.com/office/drawing/2014/main" id="{8ECDB1DB-7ABC-4266-87C2-9A667B94A493}"/>
              </a:ext>
            </a:extLst>
          </p:cNvPr>
          <p:cNvSpPr/>
          <p:nvPr/>
        </p:nvSpPr>
        <p:spPr>
          <a:xfrm>
            <a:off x="334024" y="1582876"/>
            <a:ext cx="2520000" cy="1053297"/>
          </a:xfrm>
          <a:prstGeom prst="rect">
            <a:avLst/>
          </a:prstGeom>
          <a:solidFill>
            <a:srgbClr val="8E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latin typeface="Trebuchet MS" panose="020B0603020202020204" pitchFamily="34" charset="0"/>
              </a:rPr>
              <a:t>HVORFOR?</a:t>
            </a:r>
          </a:p>
        </p:txBody>
      </p:sp>
      <p:sp>
        <p:nvSpPr>
          <p:cNvPr id="5" name="Rektangel 4">
            <a:extLst>
              <a:ext uri="{FF2B5EF4-FFF2-40B4-BE49-F238E27FC236}">
                <a16:creationId xmlns:a16="http://schemas.microsoft.com/office/drawing/2014/main" id="{2E6B1321-A1FB-491F-875A-C10FA5890C8A}"/>
              </a:ext>
            </a:extLst>
          </p:cNvPr>
          <p:cNvSpPr/>
          <p:nvPr/>
        </p:nvSpPr>
        <p:spPr>
          <a:xfrm>
            <a:off x="3241101" y="1582876"/>
            <a:ext cx="2520000" cy="1053297"/>
          </a:xfrm>
          <a:prstGeom prst="rect">
            <a:avLst/>
          </a:prstGeom>
          <a:solidFill>
            <a:srgbClr val="8E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latin typeface="Trebuchet MS" panose="020B0603020202020204" pitchFamily="34" charset="0"/>
              </a:rPr>
              <a:t>HVORDAN?</a:t>
            </a:r>
          </a:p>
        </p:txBody>
      </p:sp>
      <p:sp>
        <p:nvSpPr>
          <p:cNvPr id="6" name="Rektangel 5">
            <a:extLst>
              <a:ext uri="{FF2B5EF4-FFF2-40B4-BE49-F238E27FC236}">
                <a16:creationId xmlns:a16="http://schemas.microsoft.com/office/drawing/2014/main" id="{C86A7C8C-4CB5-4932-BF63-6F98887A128F}"/>
              </a:ext>
            </a:extLst>
          </p:cNvPr>
          <p:cNvSpPr/>
          <p:nvPr/>
        </p:nvSpPr>
        <p:spPr>
          <a:xfrm>
            <a:off x="334024" y="3676896"/>
            <a:ext cx="2520000" cy="2029422"/>
          </a:xfrm>
          <a:prstGeom prst="rect">
            <a:avLst/>
          </a:prstGeom>
          <a:noFill/>
          <a:ln w="38100" cap="flat" cmpd="sng" algn="ctr">
            <a:solidFill>
              <a:srgbClr val="8E2C4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da-DK" sz="1600" dirty="0">
                <a:solidFill>
                  <a:schemeClr val="tx1"/>
                </a:solidFill>
                <a:latin typeface="Trebuchet MS" panose="020B0603020202020204" pitchFamily="34" charset="0"/>
              </a:rPr>
              <a:t>Korrekt refusion</a:t>
            </a:r>
          </a:p>
        </p:txBody>
      </p:sp>
      <p:sp>
        <p:nvSpPr>
          <p:cNvPr id="7" name="Rektangel 6">
            <a:extLst>
              <a:ext uri="{FF2B5EF4-FFF2-40B4-BE49-F238E27FC236}">
                <a16:creationId xmlns:a16="http://schemas.microsoft.com/office/drawing/2014/main" id="{245B58CF-B5BD-4B48-B11A-119AF6EC3CEE}"/>
              </a:ext>
            </a:extLst>
          </p:cNvPr>
          <p:cNvSpPr/>
          <p:nvPr/>
        </p:nvSpPr>
        <p:spPr>
          <a:xfrm>
            <a:off x="3241101" y="3676896"/>
            <a:ext cx="2520000" cy="2029422"/>
          </a:xfrm>
          <a:prstGeom prst="rect">
            <a:avLst/>
          </a:prstGeom>
          <a:noFill/>
          <a:ln w="38100" cap="flat" cmpd="sng" algn="ctr">
            <a:solidFill>
              <a:srgbClr val="8E2C4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da-DK" sz="1600" dirty="0">
                <a:solidFill>
                  <a:schemeClr val="tx1"/>
                </a:solidFill>
                <a:latin typeface="Trebuchet MS" panose="020B0603020202020204" pitchFamily="34" charset="0"/>
              </a:rPr>
              <a:t>Sammenlign data fra Ydelsesrefusion med udbetalinger i kommunens Økonomisystem</a:t>
            </a:r>
          </a:p>
        </p:txBody>
      </p:sp>
      <p:sp>
        <p:nvSpPr>
          <p:cNvPr id="9" name="Rektangel 8">
            <a:extLst>
              <a:ext uri="{FF2B5EF4-FFF2-40B4-BE49-F238E27FC236}">
                <a16:creationId xmlns:a16="http://schemas.microsoft.com/office/drawing/2014/main" id="{A859E079-6DC8-448B-B9A0-D4F3FD7C2F27}"/>
              </a:ext>
            </a:extLst>
          </p:cNvPr>
          <p:cNvSpPr/>
          <p:nvPr/>
        </p:nvSpPr>
        <p:spPr>
          <a:xfrm>
            <a:off x="6148178" y="1582876"/>
            <a:ext cx="2520000" cy="1053297"/>
          </a:xfrm>
          <a:prstGeom prst="rect">
            <a:avLst/>
          </a:prstGeom>
          <a:solidFill>
            <a:srgbClr val="8E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latin typeface="Trebuchet MS" panose="020B0603020202020204" pitchFamily="34" charset="0"/>
              </a:rPr>
              <a:t>HVAD?</a:t>
            </a:r>
          </a:p>
        </p:txBody>
      </p:sp>
      <p:sp>
        <p:nvSpPr>
          <p:cNvPr id="10" name="Rektangel 9">
            <a:extLst>
              <a:ext uri="{FF2B5EF4-FFF2-40B4-BE49-F238E27FC236}">
                <a16:creationId xmlns:a16="http://schemas.microsoft.com/office/drawing/2014/main" id="{84C76E24-BDEE-47B1-80ED-0D3C00B65943}"/>
              </a:ext>
            </a:extLst>
          </p:cNvPr>
          <p:cNvSpPr/>
          <p:nvPr/>
        </p:nvSpPr>
        <p:spPr>
          <a:xfrm>
            <a:off x="6148178" y="3676895"/>
            <a:ext cx="2520000" cy="2029422"/>
          </a:xfrm>
          <a:prstGeom prst="rect">
            <a:avLst/>
          </a:prstGeom>
          <a:noFill/>
          <a:ln w="38100" cap="flat" cmpd="sng" algn="ctr">
            <a:solidFill>
              <a:srgbClr val="8E2C4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da-DK" sz="1600" dirty="0">
                <a:solidFill>
                  <a:schemeClr val="tx1"/>
                </a:solidFill>
                <a:latin typeface="Trebuchet MS" panose="020B0603020202020204" pitchFamily="34" charset="0"/>
              </a:rPr>
              <a:t>Indberet manglende data via </a:t>
            </a:r>
            <a:r>
              <a:rPr lang="da-DK" sz="1600" dirty="0" err="1">
                <a:solidFill>
                  <a:schemeClr val="tx1"/>
                </a:solidFill>
                <a:latin typeface="Trebuchet MS" panose="020B0603020202020204" pitchFamily="34" charset="0"/>
              </a:rPr>
              <a:t>SKATs</a:t>
            </a:r>
            <a:r>
              <a:rPr lang="da-DK" sz="1600" dirty="0">
                <a:solidFill>
                  <a:schemeClr val="tx1"/>
                </a:solidFill>
                <a:latin typeface="Trebuchet MS" panose="020B0603020202020204" pitchFamily="34" charset="0"/>
              </a:rPr>
              <a:t> </a:t>
            </a:r>
            <a:r>
              <a:rPr lang="da-DK" sz="1600" dirty="0" err="1">
                <a:solidFill>
                  <a:schemeClr val="tx1"/>
                </a:solidFill>
                <a:latin typeface="Trebuchet MS" panose="020B0603020202020204" pitchFamily="34" charset="0"/>
              </a:rPr>
              <a:t>eIndkomst</a:t>
            </a:r>
            <a:r>
              <a:rPr lang="da-DK" sz="1600" dirty="0">
                <a:solidFill>
                  <a:schemeClr val="tx1"/>
                </a:solidFill>
                <a:latin typeface="Trebuchet MS" panose="020B0603020202020204" pitchFamily="34" charset="0"/>
              </a:rPr>
              <a:t> Online</a:t>
            </a:r>
          </a:p>
        </p:txBody>
      </p:sp>
      <p:sp>
        <p:nvSpPr>
          <p:cNvPr id="11" name="Rektangel 10">
            <a:extLst>
              <a:ext uri="{FF2B5EF4-FFF2-40B4-BE49-F238E27FC236}">
                <a16:creationId xmlns:a16="http://schemas.microsoft.com/office/drawing/2014/main" id="{3E756CB4-4FE4-46C5-BEDF-072C64B100BA}"/>
              </a:ext>
            </a:extLst>
          </p:cNvPr>
          <p:cNvSpPr/>
          <p:nvPr/>
        </p:nvSpPr>
        <p:spPr>
          <a:xfrm>
            <a:off x="9055256" y="1582876"/>
            <a:ext cx="2520000" cy="1053297"/>
          </a:xfrm>
          <a:prstGeom prst="rect">
            <a:avLst/>
          </a:prstGeom>
          <a:solidFill>
            <a:srgbClr val="8E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latin typeface="Trebuchet MS" panose="020B0603020202020204" pitchFamily="34" charset="0"/>
              </a:rPr>
              <a:t>HVORNÅR?</a:t>
            </a:r>
          </a:p>
        </p:txBody>
      </p:sp>
      <p:sp>
        <p:nvSpPr>
          <p:cNvPr id="12" name="Rektangel 11">
            <a:extLst>
              <a:ext uri="{FF2B5EF4-FFF2-40B4-BE49-F238E27FC236}">
                <a16:creationId xmlns:a16="http://schemas.microsoft.com/office/drawing/2014/main" id="{EBE90D83-679C-4D59-AAB8-CEA2E91015A7}"/>
              </a:ext>
            </a:extLst>
          </p:cNvPr>
          <p:cNvSpPr/>
          <p:nvPr/>
        </p:nvSpPr>
        <p:spPr>
          <a:xfrm>
            <a:off x="9055256" y="3676895"/>
            <a:ext cx="2520000" cy="2029422"/>
          </a:xfrm>
          <a:prstGeom prst="rect">
            <a:avLst/>
          </a:prstGeom>
          <a:noFill/>
          <a:ln w="38100" cap="flat" cmpd="sng" algn="ctr">
            <a:solidFill>
              <a:srgbClr val="8E2C4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da-DK" sz="1600" dirty="0">
                <a:solidFill>
                  <a:schemeClr val="tx1"/>
                </a:solidFill>
                <a:latin typeface="Trebuchet MS" panose="020B0603020202020204" pitchFamily="34" charset="0"/>
              </a:rPr>
              <a:t>Fremsend plan for datagenopretning før årsskiftet</a:t>
            </a:r>
          </a:p>
        </p:txBody>
      </p:sp>
      <p:sp>
        <p:nvSpPr>
          <p:cNvPr id="14" name="Pil: højre 13">
            <a:extLst>
              <a:ext uri="{FF2B5EF4-FFF2-40B4-BE49-F238E27FC236}">
                <a16:creationId xmlns:a16="http://schemas.microsoft.com/office/drawing/2014/main" id="{FBD0C4C4-16DE-449A-9681-FABC3EB78983}"/>
              </a:ext>
            </a:extLst>
          </p:cNvPr>
          <p:cNvSpPr/>
          <p:nvPr/>
        </p:nvSpPr>
        <p:spPr>
          <a:xfrm rot="5400000">
            <a:off x="1326457" y="2838032"/>
            <a:ext cx="535132" cy="57592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5" name="Pil: højre 14">
            <a:extLst>
              <a:ext uri="{FF2B5EF4-FFF2-40B4-BE49-F238E27FC236}">
                <a16:creationId xmlns:a16="http://schemas.microsoft.com/office/drawing/2014/main" id="{3A3717EF-0CA1-4308-BA3E-D21F8AAFE942}"/>
              </a:ext>
            </a:extLst>
          </p:cNvPr>
          <p:cNvSpPr/>
          <p:nvPr/>
        </p:nvSpPr>
        <p:spPr>
          <a:xfrm rot="5400000">
            <a:off x="4233534" y="2838032"/>
            <a:ext cx="535132" cy="57592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6" name="Pil: højre 15">
            <a:extLst>
              <a:ext uri="{FF2B5EF4-FFF2-40B4-BE49-F238E27FC236}">
                <a16:creationId xmlns:a16="http://schemas.microsoft.com/office/drawing/2014/main" id="{4ADC97EE-BEE7-4914-84E7-B91D2B63D145}"/>
              </a:ext>
            </a:extLst>
          </p:cNvPr>
          <p:cNvSpPr/>
          <p:nvPr/>
        </p:nvSpPr>
        <p:spPr>
          <a:xfrm rot="5400000">
            <a:off x="7140610" y="2838032"/>
            <a:ext cx="535132" cy="57592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7" name="Pil: højre 16">
            <a:extLst>
              <a:ext uri="{FF2B5EF4-FFF2-40B4-BE49-F238E27FC236}">
                <a16:creationId xmlns:a16="http://schemas.microsoft.com/office/drawing/2014/main" id="{65C5E671-7612-4BA4-B38A-A601E1CD95E4}"/>
              </a:ext>
            </a:extLst>
          </p:cNvPr>
          <p:cNvSpPr/>
          <p:nvPr/>
        </p:nvSpPr>
        <p:spPr>
          <a:xfrm rot="5400000">
            <a:off x="10047690" y="2838032"/>
            <a:ext cx="535132" cy="57592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9" name="Højre klammeparentes 18">
            <a:extLst>
              <a:ext uri="{FF2B5EF4-FFF2-40B4-BE49-F238E27FC236}">
                <a16:creationId xmlns:a16="http://schemas.microsoft.com/office/drawing/2014/main" id="{80A24114-D216-4915-8A15-55919EBD4797}"/>
              </a:ext>
            </a:extLst>
          </p:cNvPr>
          <p:cNvSpPr/>
          <p:nvPr/>
        </p:nvSpPr>
        <p:spPr>
          <a:xfrm rot="5400000">
            <a:off x="5625448" y="3170613"/>
            <a:ext cx="638717" cy="5710127"/>
          </a:xfrm>
          <a:prstGeom prst="rightBrac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0" name="Tekstfelt 19">
            <a:extLst>
              <a:ext uri="{FF2B5EF4-FFF2-40B4-BE49-F238E27FC236}">
                <a16:creationId xmlns:a16="http://schemas.microsoft.com/office/drawing/2014/main" id="{94D530CF-EF25-4B92-8309-9E278B77B888}"/>
              </a:ext>
            </a:extLst>
          </p:cNvPr>
          <p:cNvSpPr txBox="1"/>
          <p:nvPr/>
        </p:nvSpPr>
        <p:spPr>
          <a:xfrm>
            <a:off x="2870766" y="6345036"/>
            <a:ext cx="6184490" cy="369332"/>
          </a:xfrm>
          <a:prstGeom prst="rect">
            <a:avLst/>
          </a:prstGeom>
          <a:noFill/>
        </p:spPr>
        <p:txBody>
          <a:bodyPr wrap="square" rtlCol="0">
            <a:spAutoFit/>
          </a:bodyPr>
          <a:lstStyle/>
          <a:p>
            <a:r>
              <a:rPr lang="da-DK" dirty="0">
                <a:latin typeface="Trebuchet MS" panose="020B0603020202020204" pitchFamily="34" charset="0"/>
              </a:rPr>
              <a:t>Vejledninger mv. fremsendes til alle kommuner i uge 50 </a:t>
            </a:r>
          </a:p>
        </p:txBody>
      </p:sp>
    </p:spTree>
    <p:extLst>
      <p:ext uri="{BB962C8B-B14F-4D97-AF65-F5344CB8AC3E}">
        <p14:creationId xmlns:p14="http://schemas.microsoft.com/office/powerpoint/2010/main" val="3135197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663312AE-73BF-4623-84C0-CB84A01E9024}"/>
              </a:ext>
            </a:extLst>
          </p:cNvPr>
          <p:cNvPicPr>
            <a:picLocks noGrp="1" noChangeAspect="1"/>
          </p:cNvPicPr>
          <p:nvPr>
            <p:ph type="pic" sz="quarter" idx="15"/>
          </p:nvPr>
        </p:nvPicPr>
        <p:blipFill>
          <a:blip r:embed="rId3"/>
          <a:srcRect/>
          <a:stretch>
            <a:fillRect/>
          </a:stretch>
        </p:blipFill>
        <p:spPr/>
      </p:pic>
      <p:sp>
        <p:nvSpPr>
          <p:cNvPr id="3" name="Pladsholder til tekst 2">
            <a:extLst>
              <a:ext uri="{FF2B5EF4-FFF2-40B4-BE49-F238E27FC236}">
                <a16:creationId xmlns:a16="http://schemas.microsoft.com/office/drawing/2014/main" id="{18E9831B-610F-48BA-B014-586E61CA9EF5}"/>
              </a:ext>
            </a:extLst>
          </p:cNvPr>
          <p:cNvSpPr>
            <a:spLocks noGrp="1"/>
          </p:cNvSpPr>
          <p:nvPr>
            <p:ph type="body" sz="quarter" idx="17"/>
          </p:nvPr>
        </p:nvSpPr>
        <p:spPr>
          <a:xfrm>
            <a:off x="3276600" y="2307980"/>
            <a:ext cx="5638800" cy="4229620"/>
          </a:xfrm>
          <a:solidFill>
            <a:schemeClr val="bg1">
              <a:alpha val="90000"/>
            </a:schemeClr>
          </a:solidFill>
        </p:spPr>
        <p:txBody>
          <a:bodyPr/>
          <a:lstStyle/>
          <a:p>
            <a:pPr lvl="0" algn="ctr">
              <a:lnSpc>
                <a:spcPct val="100000"/>
              </a:lnSpc>
            </a:pPr>
            <a:r>
              <a:rPr lang="da-DK" sz="4800" cap="small" dirty="0">
                <a:solidFill>
                  <a:prstClr val="black"/>
                </a:solidFill>
              </a:rPr>
              <a:t>-Pause-</a:t>
            </a:r>
          </a:p>
          <a:p>
            <a:pPr lvl="0" algn="ctr">
              <a:lnSpc>
                <a:spcPct val="100000"/>
              </a:lnSpc>
            </a:pPr>
            <a:r>
              <a:rPr lang="da-DK" sz="3600" cap="small" dirty="0">
                <a:solidFill>
                  <a:prstClr val="black"/>
                </a:solidFill>
              </a:rPr>
              <a:t>skriv jeres spørgsmål i chatten</a:t>
            </a:r>
          </a:p>
          <a:p>
            <a:pPr lvl="0" algn="ctr">
              <a:lnSpc>
                <a:spcPct val="100000"/>
              </a:lnSpc>
            </a:pPr>
            <a:endParaRPr lang="da-DK" sz="3600" cap="small" dirty="0">
              <a:solidFill>
                <a:prstClr val="black"/>
              </a:solidFill>
            </a:endParaRPr>
          </a:p>
          <a:p>
            <a:pPr lvl="0" algn="ctr">
              <a:lnSpc>
                <a:spcPct val="100000"/>
              </a:lnSpc>
            </a:pPr>
            <a:r>
              <a:rPr lang="da-DK" sz="3600" cap="small" dirty="0">
                <a:solidFill>
                  <a:prstClr val="black"/>
                </a:solidFill>
              </a:rPr>
              <a:t>Vi starter igen kl. ??</a:t>
            </a:r>
          </a:p>
          <a:p>
            <a:pPr lvl="0" algn="ctr"/>
            <a:endParaRPr lang="da-DK" sz="4800" cap="small" dirty="0">
              <a:solidFill>
                <a:prstClr val="black"/>
              </a:solidFill>
            </a:endParaRPr>
          </a:p>
          <a:p>
            <a:pPr lvl="0" algn="ctr"/>
            <a:endParaRPr lang="da-DK" sz="2400" dirty="0">
              <a:solidFill>
                <a:prstClr val="black"/>
              </a:solidFill>
            </a:endParaRPr>
          </a:p>
          <a:p>
            <a:pPr lvl="0" algn="ctr"/>
            <a:endParaRPr lang="da-DK" sz="2400" dirty="0">
              <a:solidFill>
                <a:prstClr val="black"/>
              </a:solidFill>
            </a:endParaRPr>
          </a:p>
        </p:txBody>
      </p:sp>
      <p:sp>
        <p:nvSpPr>
          <p:cNvPr id="4" name="Pladsholder til tekst 3">
            <a:extLst>
              <a:ext uri="{FF2B5EF4-FFF2-40B4-BE49-F238E27FC236}">
                <a16:creationId xmlns:a16="http://schemas.microsoft.com/office/drawing/2014/main" id="{FB647318-C41D-4C4F-B045-B9D7DE30DD41}"/>
              </a:ext>
            </a:extLst>
          </p:cNvPr>
          <p:cNvSpPr>
            <a:spLocks noGrp="1"/>
          </p:cNvSpPr>
          <p:nvPr>
            <p:ph type="body" sz="quarter" idx="16"/>
          </p:nvPr>
        </p:nvSpPr>
        <p:spPr/>
        <p:txBody>
          <a:bodyPr/>
          <a:lstStyle/>
          <a:p>
            <a:endParaRPr lang="da-DK"/>
          </a:p>
        </p:txBody>
      </p:sp>
    </p:spTree>
    <p:extLst>
      <p:ext uri="{BB962C8B-B14F-4D97-AF65-F5344CB8AC3E}">
        <p14:creationId xmlns:p14="http://schemas.microsoft.com/office/powerpoint/2010/main" val="3189271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663312AE-73BF-4623-84C0-CB84A01E9024}"/>
              </a:ext>
            </a:extLst>
          </p:cNvPr>
          <p:cNvPicPr>
            <a:picLocks noGrp="1" noChangeAspect="1"/>
          </p:cNvPicPr>
          <p:nvPr>
            <p:ph type="pic" sz="quarter" idx="15"/>
          </p:nvPr>
        </p:nvPicPr>
        <p:blipFill>
          <a:blip r:embed="rId3"/>
          <a:srcRect/>
          <a:stretch/>
        </p:blipFill>
        <p:spPr>
          <a:xfrm>
            <a:off x="0" y="1"/>
            <a:ext cx="12192000" cy="6858000"/>
          </a:xfrm>
        </p:spPr>
      </p:pic>
      <p:sp>
        <p:nvSpPr>
          <p:cNvPr id="3" name="Pladsholder til tekst 2">
            <a:extLst>
              <a:ext uri="{FF2B5EF4-FFF2-40B4-BE49-F238E27FC236}">
                <a16:creationId xmlns:a16="http://schemas.microsoft.com/office/drawing/2014/main" id="{18E9831B-610F-48BA-B014-586E61CA9EF5}"/>
              </a:ext>
            </a:extLst>
          </p:cNvPr>
          <p:cNvSpPr>
            <a:spLocks noGrp="1"/>
          </p:cNvSpPr>
          <p:nvPr>
            <p:ph type="body" sz="quarter" idx="17"/>
          </p:nvPr>
        </p:nvSpPr>
        <p:spPr>
          <a:xfrm>
            <a:off x="6043200" y="489599"/>
            <a:ext cx="5638800" cy="4598868"/>
          </a:xfrm>
          <a:solidFill>
            <a:schemeClr val="bg1">
              <a:alpha val="90000"/>
            </a:schemeClr>
          </a:solidFill>
        </p:spPr>
        <p:txBody>
          <a:bodyPr/>
          <a:lstStyle/>
          <a:p>
            <a:pPr lvl="0" algn="ctr"/>
            <a:endParaRPr lang="da-DK" sz="4000" cap="small" dirty="0">
              <a:solidFill>
                <a:prstClr val="black"/>
              </a:solidFill>
            </a:endParaRPr>
          </a:p>
          <a:p>
            <a:pPr lvl="0" algn="ctr">
              <a:lnSpc>
                <a:spcPct val="100000"/>
              </a:lnSpc>
            </a:pPr>
            <a:endParaRPr lang="da-DK" sz="2000" cap="small" dirty="0">
              <a:solidFill>
                <a:prstClr val="black"/>
              </a:solidFill>
            </a:endParaRPr>
          </a:p>
          <a:p>
            <a:pPr lvl="0" algn="ctr"/>
            <a:r>
              <a:rPr lang="da-DK" sz="3600" cap="small" dirty="0">
                <a:solidFill>
                  <a:prstClr val="black"/>
                </a:solidFill>
              </a:rPr>
              <a:t>Spørgsmål fra chatten</a:t>
            </a:r>
          </a:p>
          <a:p>
            <a:pPr lvl="0" algn="ctr"/>
            <a:endParaRPr lang="da-DK" sz="3600" cap="small" dirty="0">
              <a:solidFill>
                <a:prstClr val="black"/>
              </a:solidFill>
            </a:endParaRPr>
          </a:p>
          <a:p>
            <a:pPr lvl="0" algn="ctr"/>
            <a:endParaRPr lang="da-DK" sz="2000" cap="small" dirty="0">
              <a:solidFill>
                <a:prstClr val="black"/>
              </a:solidFill>
            </a:endParaRPr>
          </a:p>
          <a:p>
            <a:pPr lvl="0" algn="ctr"/>
            <a:endParaRPr lang="da-DK" sz="2000" cap="small" dirty="0">
              <a:solidFill>
                <a:prstClr val="black"/>
              </a:solidFill>
            </a:endParaRPr>
          </a:p>
          <a:p>
            <a:pPr lvl="0" algn="ctr"/>
            <a:r>
              <a:rPr lang="da-DK" sz="2000" dirty="0">
                <a:solidFill>
                  <a:prstClr val="black"/>
                </a:solidFill>
              </a:rPr>
              <a:t>Vi udvælger og svarer på spørgsmål fra chatten.</a:t>
            </a:r>
          </a:p>
        </p:txBody>
      </p:sp>
      <p:sp>
        <p:nvSpPr>
          <p:cNvPr id="4" name="Pladsholder til tekst 3">
            <a:extLst>
              <a:ext uri="{FF2B5EF4-FFF2-40B4-BE49-F238E27FC236}">
                <a16:creationId xmlns:a16="http://schemas.microsoft.com/office/drawing/2014/main" id="{FB647318-C41D-4C4F-B045-B9D7DE30DD41}"/>
              </a:ext>
            </a:extLst>
          </p:cNvPr>
          <p:cNvSpPr>
            <a:spLocks noGrp="1"/>
          </p:cNvSpPr>
          <p:nvPr>
            <p:ph type="body" sz="quarter" idx="16"/>
          </p:nvPr>
        </p:nvSpPr>
        <p:spPr/>
        <p:txBody>
          <a:bodyPr/>
          <a:lstStyle/>
          <a:p>
            <a:endParaRPr lang="da-DK"/>
          </a:p>
        </p:txBody>
      </p:sp>
    </p:spTree>
    <p:extLst>
      <p:ext uri="{BB962C8B-B14F-4D97-AF65-F5344CB8AC3E}">
        <p14:creationId xmlns:p14="http://schemas.microsoft.com/office/powerpoint/2010/main" val="307470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a:extLst>
              <a:ext uri="{FF2B5EF4-FFF2-40B4-BE49-F238E27FC236}">
                <a16:creationId xmlns:a16="http://schemas.microsoft.com/office/drawing/2014/main" id="{9CA720F1-460A-4D87-AF0B-6592B199CB0D}"/>
              </a:ext>
            </a:extLst>
          </p:cNvPr>
          <p:cNvPicPr>
            <a:picLocks noGrp="1" noChangeAspect="1"/>
          </p:cNvPicPr>
          <p:nvPr>
            <p:ph type="pic" sz="quarter" idx="15"/>
          </p:nvPr>
        </p:nvPicPr>
        <p:blipFill>
          <a:blip r:embed="rId3"/>
          <a:srcRect/>
          <a:stretch/>
        </p:blipFill>
        <p:spPr>
          <a:xfrm>
            <a:off x="0" y="0"/>
            <a:ext cx="12192000" cy="6858000"/>
          </a:xfrm>
        </p:spPr>
      </p:pic>
      <p:sp>
        <p:nvSpPr>
          <p:cNvPr id="4" name="Pladsholder til tekst 3">
            <a:extLst>
              <a:ext uri="{FF2B5EF4-FFF2-40B4-BE49-F238E27FC236}">
                <a16:creationId xmlns:a16="http://schemas.microsoft.com/office/drawing/2014/main" id="{B5152801-EB0F-4020-8EDB-5100BA97B336}"/>
              </a:ext>
            </a:extLst>
          </p:cNvPr>
          <p:cNvSpPr>
            <a:spLocks noGrp="1"/>
          </p:cNvSpPr>
          <p:nvPr>
            <p:ph type="body" sz="quarter" idx="16"/>
          </p:nvPr>
        </p:nvSpPr>
        <p:spPr/>
        <p:txBody>
          <a:bodyPr/>
          <a:lstStyle/>
          <a:p>
            <a:endParaRPr lang="da-DK"/>
          </a:p>
        </p:txBody>
      </p:sp>
      <p:sp>
        <p:nvSpPr>
          <p:cNvPr id="10" name="Pladsholder til tekst 2">
            <a:extLst>
              <a:ext uri="{FF2B5EF4-FFF2-40B4-BE49-F238E27FC236}">
                <a16:creationId xmlns:a16="http://schemas.microsoft.com/office/drawing/2014/main" id="{836E5804-E3BF-431B-AB77-5317DCC7889D}"/>
              </a:ext>
            </a:extLst>
          </p:cNvPr>
          <p:cNvSpPr>
            <a:spLocks noGrp="1"/>
          </p:cNvSpPr>
          <p:nvPr>
            <p:ph type="body" sz="quarter" idx="17"/>
          </p:nvPr>
        </p:nvSpPr>
        <p:spPr>
          <a:xfrm>
            <a:off x="3497261" y="2162479"/>
            <a:ext cx="5197478" cy="2533042"/>
          </a:xfrm>
          <a:solidFill>
            <a:schemeClr val="bg1">
              <a:alpha val="75000"/>
            </a:schemeClr>
          </a:solidFill>
        </p:spPr>
        <p:txBody>
          <a:bodyPr tIns="360000" rIns="324000" bIns="180000" anchor="ctr"/>
          <a:lstStyle/>
          <a:p>
            <a:pPr algn="ctr"/>
            <a:r>
              <a:rPr lang="da-DK" sz="4000" cap="small" dirty="0"/>
              <a:t>Hvem skal du kontakte og hvordan?</a:t>
            </a:r>
          </a:p>
        </p:txBody>
      </p:sp>
    </p:spTree>
    <p:extLst>
      <p:ext uri="{BB962C8B-B14F-4D97-AF65-F5344CB8AC3E}">
        <p14:creationId xmlns:p14="http://schemas.microsoft.com/office/powerpoint/2010/main" val="2154637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56688FB-8293-44BD-8670-95D257C69862}"/>
              </a:ext>
            </a:extLst>
          </p:cNvPr>
          <p:cNvSpPr>
            <a:spLocks noGrp="1"/>
          </p:cNvSpPr>
          <p:nvPr>
            <p:ph type="title"/>
          </p:nvPr>
        </p:nvSpPr>
        <p:spPr/>
        <p:txBody>
          <a:bodyPr/>
          <a:lstStyle/>
          <a:p>
            <a:r>
              <a:rPr lang="da-DK" dirty="0"/>
              <a:t>Hvem skal du kontakte og hvordan?</a:t>
            </a:r>
            <a:br>
              <a:rPr lang="da-DK" dirty="0"/>
            </a:br>
            <a:r>
              <a:rPr lang="da-DK" sz="2000" i="1" dirty="0"/>
              <a:t>(vil også fremgå i vejledninger)</a:t>
            </a:r>
            <a:endParaRPr lang="da-DK" i="1" dirty="0"/>
          </a:p>
        </p:txBody>
      </p:sp>
      <p:graphicFrame>
        <p:nvGraphicFramePr>
          <p:cNvPr id="2" name="Tabel 2">
            <a:extLst>
              <a:ext uri="{FF2B5EF4-FFF2-40B4-BE49-F238E27FC236}">
                <a16:creationId xmlns:a16="http://schemas.microsoft.com/office/drawing/2014/main" id="{92A7F458-C23D-44F5-84A9-0FB215EC5445}"/>
              </a:ext>
            </a:extLst>
          </p:cNvPr>
          <p:cNvGraphicFramePr>
            <a:graphicFrameLocks noGrp="1"/>
          </p:cNvGraphicFramePr>
          <p:nvPr>
            <p:ph idx="1"/>
          </p:nvPr>
        </p:nvGraphicFramePr>
        <p:xfrm>
          <a:off x="452559" y="1712144"/>
          <a:ext cx="11238270" cy="4129536"/>
        </p:xfrm>
        <a:graphic>
          <a:graphicData uri="http://schemas.openxmlformats.org/drawingml/2006/table">
            <a:tbl>
              <a:tblPr firstRow="1" bandRow="1">
                <a:tableStyleId>{073A0DAA-6AF3-43AB-8588-CEC1D06C72B9}</a:tableStyleId>
              </a:tblPr>
              <a:tblGrid>
                <a:gridCol w="4021394">
                  <a:extLst>
                    <a:ext uri="{9D8B030D-6E8A-4147-A177-3AD203B41FA5}">
                      <a16:colId xmlns:a16="http://schemas.microsoft.com/office/drawing/2014/main" val="3641036190"/>
                    </a:ext>
                  </a:extLst>
                </a:gridCol>
                <a:gridCol w="3401961">
                  <a:extLst>
                    <a:ext uri="{9D8B030D-6E8A-4147-A177-3AD203B41FA5}">
                      <a16:colId xmlns:a16="http://schemas.microsoft.com/office/drawing/2014/main" val="1611645783"/>
                    </a:ext>
                  </a:extLst>
                </a:gridCol>
                <a:gridCol w="3814915">
                  <a:extLst>
                    <a:ext uri="{9D8B030D-6E8A-4147-A177-3AD203B41FA5}">
                      <a16:colId xmlns:a16="http://schemas.microsoft.com/office/drawing/2014/main" val="3204004717"/>
                    </a:ext>
                  </a:extLst>
                </a:gridCol>
              </a:tblGrid>
              <a:tr h="401803">
                <a:tc>
                  <a:txBody>
                    <a:bodyPr/>
                    <a:lstStyle/>
                    <a:p>
                      <a:r>
                        <a:rPr lang="da-DK" dirty="0"/>
                        <a:t>Emne</a:t>
                      </a:r>
                    </a:p>
                  </a:txBody>
                  <a:tcPr/>
                </a:tc>
                <a:tc>
                  <a:txBody>
                    <a:bodyPr/>
                    <a:lstStyle/>
                    <a:p>
                      <a:r>
                        <a:rPr lang="da-DK" dirty="0"/>
                        <a:t>Hvem?</a:t>
                      </a:r>
                    </a:p>
                  </a:txBody>
                  <a:tcPr/>
                </a:tc>
                <a:tc>
                  <a:txBody>
                    <a:bodyPr/>
                    <a:lstStyle/>
                    <a:p>
                      <a:r>
                        <a:rPr lang="da-DK" dirty="0"/>
                        <a:t>Hvordan?</a:t>
                      </a:r>
                    </a:p>
                  </a:txBody>
                  <a:tcPr/>
                </a:tc>
                <a:extLst>
                  <a:ext uri="{0D108BD9-81ED-4DB2-BD59-A6C34878D82A}">
                    <a16:rowId xmlns:a16="http://schemas.microsoft.com/office/drawing/2014/main" val="3970171602"/>
                  </a:ext>
                </a:extLst>
              </a:tr>
              <a:tr h="693524">
                <a:tc>
                  <a:txBody>
                    <a:bodyPr/>
                    <a:lstStyle/>
                    <a:p>
                      <a:r>
                        <a:rPr lang="da-DK" dirty="0"/>
                        <a:t>Jeg har spørgsmål til de fremsendte vejledninger</a:t>
                      </a:r>
                    </a:p>
                  </a:txBody>
                  <a:tcPr/>
                </a:tc>
                <a:tc>
                  <a:txBody>
                    <a:bodyPr/>
                    <a:lstStyle/>
                    <a:p>
                      <a:r>
                        <a:rPr lang="da-DK" dirty="0"/>
                        <a:t>KOMBIT Projekt Ydelsesrefusion</a:t>
                      </a:r>
                    </a:p>
                  </a:txBody>
                  <a:tcPr/>
                </a:tc>
                <a:tc>
                  <a:txBody>
                    <a:bodyPr/>
                    <a:lstStyle/>
                    <a:p>
                      <a:r>
                        <a:rPr lang="da-DK" dirty="0"/>
                        <a:t>ydelsesrefusion@kombit.dk</a:t>
                      </a:r>
                    </a:p>
                  </a:txBody>
                  <a:tcPr/>
                </a:tc>
                <a:extLst>
                  <a:ext uri="{0D108BD9-81ED-4DB2-BD59-A6C34878D82A}">
                    <a16:rowId xmlns:a16="http://schemas.microsoft.com/office/drawing/2014/main" val="4134758272"/>
                  </a:ext>
                </a:extLst>
              </a:tr>
              <a:tr h="401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Jeg har spørgsmål til afvisninger i SKAT</a:t>
                      </a:r>
                    </a:p>
                  </a:txBody>
                  <a:tcPr/>
                </a:tc>
                <a:tc>
                  <a:txBody>
                    <a:bodyPr/>
                    <a:lstStyle/>
                    <a:p>
                      <a:r>
                        <a:rPr lang="da-DK" dirty="0"/>
                        <a:t>SKAT</a:t>
                      </a:r>
                    </a:p>
                  </a:txBody>
                  <a:tcPr/>
                </a:tc>
                <a:tc>
                  <a:txBody>
                    <a:bodyPr/>
                    <a:lstStyle/>
                    <a:p>
                      <a:r>
                        <a:rPr lang="da-DK" dirty="0"/>
                        <a:t>Find specifikke kontaktoplysninger på https://skat.dk/</a:t>
                      </a:r>
                    </a:p>
                  </a:txBody>
                  <a:tcPr/>
                </a:tc>
                <a:extLst>
                  <a:ext uri="{0D108BD9-81ED-4DB2-BD59-A6C34878D82A}">
                    <a16:rowId xmlns:a16="http://schemas.microsoft.com/office/drawing/2014/main" val="1310643160"/>
                  </a:ext>
                </a:extLst>
              </a:tr>
              <a:tr h="401803">
                <a:tc>
                  <a:txBody>
                    <a:bodyPr/>
                    <a:lstStyle/>
                    <a:p>
                      <a:r>
                        <a:rPr lang="da-DK" dirty="0"/>
                        <a:t>Jeg har spørgsmål til data i KY</a:t>
                      </a:r>
                    </a:p>
                  </a:txBody>
                  <a:tcPr/>
                </a:tc>
                <a:tc>
                  <a:txBody>
                    <a:bodyPr/>
                    <a:lstStyle/>
                    <a:p>
                      <a:r>
                        <a:rPr lang="da-DK" dirty="0"/>
                        <a:t>KOMBIT Projekt KY</a:t>
                      </a:r>
                    </a:p>
                  </a:txBody>
                  <a:tcPr/>
                </a:tc>
                <a:tc>
                  <a:txBody>
                    <a:bodyPr/>
                    <a:lstStyle/>
                    <a:p>
                      <a:r>
                        <a:rPr lang="da-DK" dirty="0"/>
                        <a:t>Kombit.KY@netcompany.com</a:t>
                      </a:r>
                    </a:p>
                  </a:txBody>
                  <a:tcPr/>
                </a:tc>
                <a:extLst>
                  <a:ext uri="{0D108BD9-81ED-4DB2-BD59-A6C34878D82A}">
                    <a16:rowId xmlns:a16="http://schemas.microsoft.com/office/drawing/2014/main" val="2784741676"/>
                  </a:ext>
                </a:extLst>
              </a:tr>
              <a:tr h="401803">
                <a:tc>
                  <a:txBody>
                    <a:bodyPr/>
                    <a:lstStyle/>
                    <a:p>
                      <a:r>
                        <a:rPr lang="da-DK" dirty="0"/>
                        <a:t>Jeg har spørgsmål til data i FLIS-DAP</a:t>
                      </a:r>
                    </a:p>
                  </a:txBody>
                  <a:tcPr/>
                </a:tc>
                <a:tc>
                  <a:txBody>
                    <a:bodyPr/>
                    <a:lstStyle/>
                    <a:p>
                      <a:r>
                        <a:rPr lang="da-DK" dirty="0"/>
                        <a:t>KOMBIT Projekt FLIS</a:t>
                      </a:r>
                    </a:p>
                  </a:txBody>
                  <a:tcPr/>
                </a:tc>
                <a:tc>
                  <a:txBody>
                    <a:bodyPr/>
                    <a:lstStyle/>
                    <a:p>
                      <a:r>
                        <a:rPr lang="da-DK" dirty="0"/>
                        <a:t>flis@kombit.dk</a:t>
                      </a:r>
                    </a:p>
                  </a:txBody>
                  <a:tcPr/>
                </a:tc>
                <a:extLst>
                  <a:ext uri="{0D108BD9-81ED-4DB2-BD59-A6C34878D82A}">
                    <a16:rowId xmlns:a16="http://schemas.microsoft.com/office/drawing/2014/main" val="940051583"/>
                  </a:ext>
                </a:extLst>
              </a:tr>
              <a:tr h="401803">
                <a:tc>
                  <a:txBody>
                    <a:bodyPr/>
                    <a:lstStyle/>
                    <a:p>
                      <a:r>
                        <a:rPr lang="da-DK" dirty="0"/>
                        <a:t>Jeg har spørgsmål til LIS-data</a:t>
                      </a:r>
                    </a:p>
                  </a:txBody>
                  <a:tcPr/>
                </a:tc>
                <a:tc>
                  <a:txBody>
                    <a:bodyPr/>
                    <a:lstStyle/>
                    <a:p>
                      <a:r>
                        <a:rPr lang="da-DK" dirty="0"/>
                        <a:t>Afhænger af LIS-leverandør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Afhænger af LIS-leverandør</a:t>
                      </a:r>
                    </a:p>
                  </a:txBody>
                  <a:tcPr/>
                </a:tc>
                <a:extLst>
                  <a:ext uri="{0D108BD9-81ED-4DB2-BD59-A6C34878D82A}">
                    <a16:rowId xmlns:a16="http://schemas.microsoft.com/office/drawing/2014/main" val="844333792"/>
                  </a:ext>
                </a:extLst>
              </a:tr>
              <a:tr h="401803">
                <a:tc>
                  <a:txBody>
                    <a:bodyPr/>
                    <a:lstStyle/>
                    <a:p>
                      <a:r>
                        <a:rPr lang="da-DK" dirty="0"/>
                        <a:t>Jeg har snakket med SKAT, som mener at data er leveret til Ydelsesrefusion</a:t>
                      </a:r>
                    </a:p>
                  </a:txBody>
                  <a:tcPr/>
                </a:tc>
                <a:tc>
                  <a:txBody>
                    <a:bodyPr/>
                    <a:lstStyle/>
                    <a:p>
                      <a:r>
                        <a:rPr lang="da-DK" dirty="0"/>
                        <a:t>DXC (leverandøren af Ydelsesrefusion)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Oprette en supportsag på Ydelsesrefusion.dk via Supportsager eller skriv til SCA-Helpdesk@dxc.com</a:t>
                      </a:r>
                    </a:p>
                  </a:txBody>
                  <a:tcPr/>
                </a:tc>
                <a:extLst>
                  <a:ext uri="{0D108BD9-81ED-4DB2-BD59-A6C34878D82A}">
                    <a16:rowId xmlns:a16="http://schemas.microsoft.com/office/drawing/2014/main" val="1034272950"/>
                  </a:ext>
                </a:extLst>
              </a:tr>
            </a:tbl>
          </a:graphicData>
        </a:graphic>
      </p:graphicFrame>
    </p:spTree>
    <p:extLst>
      <p:ext uri="{BB962C8B-B14F-4D97-AF65-F5344CB8AC3E}">
        <p14:creationId xmlns:p14="http://schemas.microsoft.com/office/powerpoint/2010/main" val="2874569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0DCF4-67E9-4182-8843-E99FD6DDF06F}"/>
              </a:ext>
            </a:extLst>
          </p:cNvPr>
          <p:cNvSpPr txBox="1">
            <a:spLocks/>
          </p:cNvSpPr>
          <p:nvPr/>
        </p:nvSpPr>
        <p:spPr>
          <a:xfrm>
            <a:off x="591223" y="493373"/>
            <a:ext cx="10896607" cy="841638"/>
          </a:xfrm>
          <a:prstGeom prst="rect">
            <a:avLst/>
          </a:prstGeom>
        </p:spPr>
        <p:txBody>
          <a:bodyPr>
            <a:normAutofit/>
          </a:bodyPr>
          <a:lst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a:lstStyle>
          <a:p>
            <a:pPr algn="ctr"/>
            <a:r>
              <a:rPr lang="da-DK" sz="2800" b="1" dirty="0"/>
              <a:t>Ydelsesrefusions eksterne dokumentbibliotek (</a:t>
            </a:r>
            <a:r>
              <a:rPr lang="da-DK" sz="2800" b="1" dirty="0" err="1"/>
              <a:t>share-komm</a:t>
            </a:r>
            <a:r>
              <a:rPr lang="da-DK" sz="2800" b="1" dirty="0"/>
              <a:t>)</a:t>
            </a:r>
          </a:p>
        </p:txBody>
      </p:sp>
      <p:pic>
        <p:nvPicPr>
          <p:cNvPr id="3" name="Billede 2">
            <a:extLst>
              <a:ext uri="{FF2B5EF4-FFF2-40B4-BE49-F238E27FC236}">
                <a16:creationId xmlns:a16="http://schemas.microsoft.com/office/drawing/2014/main" id="{10D9CF43-06C0-42DA-8FD8-C5F586F3DA7B}"/>
              </a:ext>
            </a:extLst>
          </p:cNvPr>
          <p:cNvPicPr>
            <a:picLocks noChangeAspect="1"/>
          </p:cNvPicPr>
          <p:nvPr/>
        </p:nvPicPr>
        <p:blipFill>
          <a:blip r:embed="rId2"/>
          <a:stretch>
            <a:fillRect/>
          </a:stretch>
        </p:blipFill>
        <p:spPr>
          <a:xfrm>
            <a:off x="1370130" y="955125"/>
            <a:ext cx="9209865" cy="5063481"/>
          </a:xfrm>
          <a:prstGeom prst="rect">
            <a:avLst/>
          </a:prstGeom>
        </p:spPr>
      </p:pic>
      <p:sp>
        <p:nvSpPr>
          <p:cNvPr id="4" name="Rektangel 3">
            <a:extLst>
              <a:ext uri="{FF2B5EF4-FFF2-40B4-BE49-F238E27FC236}">
                <a16:creationId xmlns:a16="http://schemas.microsoft.com/office/drawing/2014/main" id="{7AC14B69-CC73-A3CC-EB4A-3A080B4ABC9E}"/>
              </a:ext>
            </a:extLst>
          </p:cNvPr>
          <p:cNvSpPr/>
          <p:nvPr/>
        </p:nvSpPr>
        <p:spPr>
          <a:xfrm>
            <a:off x="6751868" y="4848044"/>
            <a:ext cx="914400" cy="146649"/>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400" dirty="0">
              <a:latin typeface="Trebuchet MS" panose="020B0603020202020204" pitchFamily="34" charset="0"/>
            </a:endParaRPr>
          </a:p>
        </p:txBody>
      </p:sp>
      <p:sp>
        <p:nvSpPr>
          <p:cNvPr id="5" name="Pil: venstre 4">
            <a:extLst>
              <a:ext uri="{FF2B5EF4-FFF2-40B4-BE49-F238E27FC236}">
                <a16:creationId xmlns:a16="http://schemas.microsoft.com/office/drawing/2014/main" id="{65DD2F97-72DF-DFA2-C1CA-48B25598F6A5}"/>
              </a:ext>
            </a:extLst>
          </p:cNvPr>
          <p:cNvSpPr/>
          <p:nvPr/>
        </p:nvSpPr>
        <p:spPr>
          <a:xfrm>
            <a:off x="7777751" y="4774719"/>
            <a:ext cx="978408" cy="293298"/>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rebuchet MS" panose="020B0603020202020204" pitchFamily="34" charset="0"/>
            </a:endParaRPr>
          </a:p>
        </p:txBody>
      </p:sp>
      <p:sp>
        <p:nvSpPr>
          <p:cNvPr id="6" name="Tekstfelt 5">
            <a:extLst>
              <a:ext uri="{FF2B5EF4-FFF2-40B4-BE49-F238E27FC236}">
                <a16:creationId xmlns:a16="http://schemas.microsoft.com/office/drawing/2014/main" id="{D7B2213A-0190-B209-60B1-52E391999966}"/>
              </a:ext>
            </a:extLst>
          </p:cNvPr>
          <p:cNvSpPr txBox="1"/>
          <p:nvPr/>
        </p:nvSpPr>
        <p:spPr>
          <a:xfrm>
            <a:off x="8756159" y="4598202"/>
            <a:ext cx="2417971" cy="646331"/>
          </a:xfrm>
          <a:prstGeom prst="rect">
            <a:avLst/>
          </a:prstGeom>
          <a:noFill/>
        </p:spPr>
        <p:txBody>
          <a:bodyPr wrap="square" rtlCol="0">
            <a:spAutoFit/>
          </a:bodyPr>
          <a:lstStyle/>
          <a:p>
            <a:r>
              <a:rPr lang="da-DK" dirty="0">
                <a:solidFill>
                  <a:srgbClr val="FF0000"/>
                </a:solidFill>
                <a:latin typeface="Trebuchet MS" panose="020B0603020202020204" pitchFamily="34" charset="0"/>
              </a:rPr>
              <a:t>Find slidesene fra dagens webinar her!</a:t>
            </a:r>
          </a:p>
        </p:txBody>
      </p:sp>
    </p:spTree>
    <p:extLst>
      <p:ext uri="{BB962C8B-B14F-4D97-AF65-F5344CB8AC3E}">
        <p14:creationId xmlns:p14="http://schemas.microsoft.com/office/powerpoint/2010/main" val="144764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7A11C0B-D84C-4946-8AF4-C3493EF4655B}"/>
              </a:ext>
            </a:extLst>
          </p:cNvPr>
          <p:cNvSpPr/>
          <p:nvPr/>
        </p:nvSpPr>
        <p:spPr>
          <a:xfrm>
            <a:off x="623392" y="504904"/>
            <a:ext cx="6011582" cy="584775"/>
          </a:xfrm>
          <a:prstGeom prst="rect">
            <a:avLst/>
          </a:prstGeom>
        </p:spPr>
        <p:txBody>
          <a:bodyPr wrap="none">
            <a:spAutoFit/>
          </a:bodyPr>
          <a:lstStyle/>
          <a:p>
            <a:r>
              <a:rPr lang="da-DK" sz="3200" b="1" dirty="0"/>
              <a:t>Evaluering … hvad synes du?</a:t>
            </a:r>
          </a:p>
        </p:txBody>
      </p:sp>
      <p:pic>
        <p:nvPicPr>
          <p:cNvPr id="8" name="Billede 7" descr="Hoved med tandhjul">
            <a:extLst>
              <a:ext uri="{FF2B5EF4-FFF2-40B4-BE49-F238E27FC236}">
                <a16:creationId xmlns:a16="http://schemas.microsoft.com/office/drawing/2014/main" id="{230E787A-2355-4C51-9DC6-E469776E454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8615" y="1697896"/>
            <a:ext cx="3462207" cy="3462207"/>
          </a:xfrm>
          <a:prstGeom prst="rect">
            <a:avLst/>
          </a:prstGeom>
        </p:spPr>
      </p:pic>
      <p:sp>
        <p:nvSpPr>
          <p:cNvPr id="4" name="Pladsholder til tekst 3">
            <a:extLst>
              <a:ext uri="{FF2B5EF4-FFF2-40B4-BE49-F238E27FC236}">
                <a16:creationId xmlns:a16="http://schemas.microsoft.com/office/drawing/2014/main" id="{75F466B8-DD6A-1F08-A72F-CC6CA9DFA20C}"/>
              </a:ext>
            </a:extLst>
          </p:cNvPr>
          <p:cNvSpPr txBox="1">
            <a:spLocks/>
          </p:cNvSpPr>
          <p:nvPr/>
        </p:nvSpPr>
        <p:spPr>
          <a:xfrm>
            <a:off x="1364265" y="2513463"/>
            <a:ext cx="5921089" cy="2965580"/>
          </a:xfrm>
          <a:prstGeom prst="rect">
            <a:avLst/>
          </a:prstGeom>
          <a:noFill/>
          <a:ln>
            <a:noFill/>
          </a:ln>
        </p:spPr>
        <p:txBody>
          <a:bodyPr vert="horz" lIns="0" tIns="0" rIns="0" bIns="0" rtlCol="0" anchor="t" anchorCtr="0">
            <a:noAutofit/>
          </a:bodyPr>
          <a:lst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00000"/>
              </a:lnSpc>
            </a:pPr>
            <a:r>
              <a:rPr lang="da-DK" sz="2400" dirty="0">
                <a:solidFill>
                  <a:schemeClr val="bg1"/>
                </a:solidFill>
              </a:rPr>
              <a:t>Efter dagens webinar skal deltagerne have fået mere afklaring om STAR (VISMA) -fejlen. </a:t>
            </a:r>
          </a:p>
          <a:p>
            <a:pPr>
              <a:lnSpc>
                <a:spcPct val="100000"/>
              </a:lnSpc>
            </a:pPr>
            <a:endParaRPr lang="da-DK" sz="2400" dirty="0">
              <a:solidFill>
                <a:schemeClr val="bg1"/>
              </a:solidFill>
            </a:endParaRPr>
          </a:p>
          <a:p>
            <a:pPr>
              <a:lnSpc>
                <a:spcPct val="100000"/>
              </a:lnSpc>
            </a:pPr>
            <a:r>
              <a:rPr lang="da-DK" sz="2400" dirty="0">
                <a:solidFill>
                  <a:schemeClr val="bg1"/>
                </a:solidFill>
              </a:rPr>
              <a:t>Herunder have kendskab til hvordan de kan finde detaljer om fejlen i LIS-data.</a:t>
            </a:r>
            <a:br>
              <a:rPr lang="da-DK" sz="2400" dirty="0">
                <a:solidFill>
                  <a:schemeClr val="bg1"/>
                </a:solidFill>
              </a:rPr>
            </a:br>
            <a:endParaRPr lang="da-DK" sz="2400" dirty="0">
              <a:solidFill>
                <a:schemeClr val="bg1"/>
              </a:solidFill>
            </a:endParaRPr>
          </a:p>
        </p:txBody>
      </p:sp>
      <p:sp>
        <p:nvSpPr>
          <p:cNvPr id="6" name="Skriftrulle: vandret 5">
            <a:extLst>
              <a:ext uri="{FF2B5EF4-FFF2-40B4-BE49-F238E27FC236}">
                <a16:creationId xmlns:a16="http://schemas.microsoft.com/office/drawing/2014/main" id="{79DD0CCD-AB9D-44A1-B47A-8B5B34F1B718}"/>
              </a:ext>
            </a:extLst>
          </p:cNvPr>
          <p:cNvSpPr/>
          <p:nvPr/>
        </p:nvSpPr>
        <p:spPr>
          <a:xfrm>
            <a:off x="623392" y="1058902"/>
            <a:ext cx="7090474" cy="4319343"/>
          </a:xfrm>
          <a:prstGeom prst="horizontalScroll">
            <a:avLst/>
          </a:prstGeom>
          <a:solidFill>
            <a:srgbClr val="8E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sp>
        <p:nvSpPr>
          <p:cNvPr id="7" name="Pladsholder til tekst 3">
            <a:extLst>
              <a:ext uri="{FF2B5EF4-FFF2-40B4-BE49-F238E27FC236}">
                <a16:creationId xmlns:a16="http://schemas.microsoft.com/office/drawing/2014/main" id="{C16F23B0-EAEA-4F7B-9DC6-F8A89FB4B9BD}"/>
              </a:ext>
            </a:extLst>
          </p:cNvPr>
          <p:cNvSpPr txBox="1">
            <a:spLocks/>
          </p:cNvSpPr>
          <p:nvPr/>
        </p:nvSpPr>
        <p:spPr>
          <a:xfrm>
            <a:off x="1364265" y="2047036"/>
            <a:ext cx="5921089" cy="3331209"/>
          </a:xfrm>
          <a:prstGeom prst="rect">
            <a:avLst/>
          </a:prstGeom>
          <a:noFill/>
          <a:ln>
            <a:noFill/>
          </a:ln>
        </p:spPr>
        <p:txBody>
          <a:bodyPr vert="horz" lIns="0" tIns="0" rIns="0" bIns="0" rtlCol="0" anchor="t" anchorCtr="0">
            <a:noAutofit/>
          </a:bodyPr>
          <a:lst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00000"/>
              </a:lnSpc>
            </a:pPr>
            <a:r>
              <a:rPr lang="da-DK" sz="2400" dirty="0">
                <a:solidFill>
                  <a:schemeClr val="bg1"/>
                </a:solidFill>
              </a:rPr>
              <a:t>Efter dagens webinar skal deltagerne have fået mere afklaring om hvordan løntilskudsdata rettes op.</a:t>
            </a:r>
          </a:p>
          <a:p>
            <a:pPr>
              <a:lnSpc>
                <a:spcPct val="100000"/>
              </a:lnSpc>
            </a:pPr>
            <a:endParaRPr lang="da-DK" sz="2400" dirty="0">
              <a:solidFill>
                <a:schemeClr val="bg1"/>
              </a:solidFill>
            </a:endParaRPr>
          </a:p>
          <a:p>
            <a:pPr>
              <a:lnSpc>
                <a:spcPct val="100000"/>
              </a:lnSpc>
            </a:pPr>
            <a:r>
              <a:rPr lang="da-DK" sz="2400" dirty="0">
                <a:solidFill>
                  <a:schemeClr val="bg1"/>
                </a:solidFill>
              </a:rPr>
              <a:t>Herunder have kendskab til hvordan det er muligt at anvende datagrundlaget til at finde de områder der skal rettes op.</a:t>
            </a:r>
          </a:p>
        </p:txBody>
      </p:sp>
    </p:spTree>
    <p:extLst>
      <p:ext uri="{BB962C8B-B14F-4D97-AF65-F5344CB8AC3E}">
        <p14:creationId xmlns:p14="http://schemas.microsoft.com/office/powerpoint/2010/main" val="931674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08F4C-85C5-4534-8EF2-5F98A1CBA5DD}"/>
              </a:ext>
            </a:extLst>
          </p:cNvPr>
          <p:cNvSpPr>
            <a:spLocks noGrp="1"/>
          </p:cNvSpPr>
          <p:nvPr>
            <p:ph type="title"/>
          </p:nvPr>
        </p:nvSpPr>
        <p:spPr>
          <a:xfrm>
            <a:off x="2255571" y="1736812"/>
            <a:ext cx="7296811" cy="3384376"/>
          </a:xfrm>
        </p:spPr>
        <p:txBody>
          <a:bodyPr/>
          <a:lstStyle/>
          <a:p>
            <a:r>
              <a:rPr lang="da-DK" dirty="0"/>
              <a:t>Kort evaluering af webinaret</a:t>
            </a:r>
          </a:p>
        </p:txBody>
      </p:sp>
      <p:sp>
        <p:nvSpPr>
          <p:cNvPr id="8" name="Tekstfelt 7">
            <a:extLst>
              <a:ext uri="{FF2B5EF4-FFF2-40B4-BE49-F238E27FC236}">
                <a16:creationId xmlns:a16="http://schemas.microsoft.com/office/drawing/2014/main" id="{CF6E4B7B-7124-44CB-9C83-78268ABE1D84}"/>
              </a:ext>
            </a:extLst>
          </p:cNvPr>
          <p:cNvSpPr txBox="1"/>
          <p:nvPr/>
        </p:nvSpPr>
        <p:spPr>
          <a:xfrm>
            <a:off x="2895599" y="5375709"/>
            <a:ext cx="8410832" cy="461665"/>
          </a:xfrm>
          <a:prstGeom prst="rect">
            <a:avLst/>
          </a:prstGeom>
          <a:noFill/>
        </p:spPr>
        <p:txBody>
          <a:bodyPr wrap="square">
            <a:spAutoFit/>
          </a:bodyPr>
          <a:lstStyle/>
          <a:p>
            <a:r>
              <a:rPr lang="da-DK" sz="2400" dirty="0">
                <a:solidFill>
                  <a:srgbClr val="000000"/>
                </a:solidFill>
                <a:latin typeface="Calibri" panose="020F0502020204030204" pitchFamily="34" charset="0"/>
                <a:ea typeface="Times New Roman" panose="02020603050405020304" pitchFamily="18" charset="0"/>
              </a:rPr>
              <a:t>Link til evalueringen: </a:t>
            </a:r>
            <a:r>
              <a:rPr lang="da-DK" sz="2400" dirty="0">
                <a:solidFill>
                  <a:srgbClr val="000000"/>
                </a:solidFill>
                <a:latin typeface="Calibri" panose="020F0502020204030204" pitchFamily="34" charset="0"/>
                <a:ea typeface="Times New Roman" panose="02020603050405020304" pitchFamily="18" charset="0"/>
                <a:hlinkClick r:id="rId3"/>
              </a:rPr>
              <a:t>https://forms.office.com/r/W9xUb8pRVn</a:t>
            </a:r>
            <a:r>
              <a:rPr lang="da-DK" sz="2400" dirty="0">
                <a:solidFill>
                  <a:srgbClr val="000000"/>
                </a:solidFill>
                <a:latin typeface="Calibri" panose="020F0502020204030204" pitchFamily="34" charset="0"/>
                <a:ea typeface="Times New Roman" panose="02020603050405020304" pitchFamily="18" charset="0"/>
              </a:rPr>
              <a:t> </a:t>
            </a:r>
          </a:p>
        </p:txBody>
      </p:sp>
      <p:pic>
        <p:nvPicPr>
          <p:cNvPr id="5" name="Picture 4" descr="Qr code&#10;&#10;Description automatically generated">
            <a:extLst>
              <a:ext uri="{FF2B5EF4-FFF2-40B4-BE49-F238E27FC236}">
                <a16:creationId xmlns:a16="http://schemas.microsoft.com/office/drawing/2014/main" id="{1BAACF42-0423-7FC2-3D13-B6F95D8AE680}"/>
              </a:ext>
            </a:extLst>
          </p:cNvPr>
          <p:cNvPicPr>
            <a:picLocks noChangeAspect="1"/>
          </p:cNvPicPr>
          <p:nvPr/>
        </p:nvPicPr>
        <p:blipFill>
          <a:blip r:embed="rId4"/>
          <a:stretch>
            <a:fillRect/>
          </a:stretch>
        </p:blipFill>
        <p:spPr>
          <a:xfrm>
            <a:off x="102468" y="3979144"/>
            <a:ext cx="2793131" cy="2793131"/>
          </a:xfrm>
          <a:prstGeom prst="rect">
            <a:avLst/>
          </a:prstGeom>
        </p:spPr>
      </p:pic>
      <p:sp>
        <p:nvSpPr>
          <p:cNvPr id="6" name="Rektangel 5">
            <a:extLst>
              <a:ext uri="{FF2B5EF4-FFF2-40B4-BE49-F238E27FC236}">
                <a16:creationId xmlns:a16="http://schemas.microsoft.com/office/drawing/2014/main" id="{A11C4C14-7AD4-D319-9579-92A1C843DA55}"/>
              </a:ext>
            </a:extLst>
          </p:cNvPr>
          <p:cNvSpPr/>
          <p:nvPr/>
        </p:nvSpPr>
        <p:spPr>
          <a:xfrm>
            <a:off x="1745997" y="518905"/>
            <a:ext cx="8315961" cy="1339480"/>
          </a:xfrm>
          <a:prstGeom prst="rect">
            <a:avLst/>
          </a:prstGeom>
          <a:solidFill>
            <a:srgbClr val="8E2C48">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6000" dirty="0">
                <a:latin typeface="Trebuchet MS" panose="020B0603020202020204" pitchFamily="34" charset="0"/>
              </a:rPr>
              <a:t>TAK FOR I DAG!</a:t>
            </a:r>
          </a:p>
        </p:txBody>
      </p:sp>
    </p:spTree>
    <p:extLst>
      <p:ext uri="{BB962C8B-B14F-4D97-AF65-F5344CB8AC3E}">
        <p14:creationId xmlns:p14="http://schemas.microsoft.com/office/powerpoint/2010/main" val="3714902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EBA14630-DE3F-49F1-8DA8-51D69D74C32C}"/>
              </a:ext>
            </a:extLst>
          </p:cNvPr>
          <p:cNvPicPr>
            <a:picLocks noChangeAspect="1"/>
          </p:cNvPicPr>
          <p:nvPr/>
        </p:nvPicPr>
        <p:blipFill rotWithShape="1">
          <a:blip r:embed="rId3"/>
          <a:srcRect r="26567"/>
          <a:stretch/>
        </p:blipFill>
        <p:spPr>
          <a:xfrm>
            <a:off x="0" y="0"/>
            <a:ext cx="8925989" cy="6858000"/>
          </a:xfrm>
          <a:prstGeom prst="rect">
            <a:avLst/>
          </a:prstGeom>
        </p:spPr>
      </p:pic>
      <p:sp>
        <p:nvSpPr>
          <p:cNvPr id="8" name="Rektangel 7">
            <a:extLst>
              <a:ext uri="{FF2B5EF4-FFF2-40B4-BE49-F238E27FC236}">
                <a16:creationId xmlns:a16="http://schemas.microsoft.com/office/drawing/2014/main" id="{AA932E56-41BC-4C06-89EC-C716754631AE}"/>
              </a:ext>
            </a:extLst>
          </p:cNvPr>
          <p:cNvSpPr/>
          <p:nvPr/>
        </p:nvSpPr>
        <p:spPr>
          <a:xfrm>
            <a:off x="283394" y="172916"/>
            <a:ext cx="8315961" cy="1339480"/>
          </a:xfrm>
          <a:prstGeom prst="rect">
            <a:avLst/>
          </a:prstGeom>
          <a:solidFill>
            <a:srgbClr val="8E2C48">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6000" dirty="0">
                <a:latin typeface="Trebuchet MS" panose="020B0603020202020204" pitchFamily="34" charset="0"/>
              </a:rPr>
              <a:t>Diverse Links</a:t>
            </a:r>
          </a:p>
        </p:txBody>
      </p:sp>
      <p:sp>
        <p:nvSpPr>
          <p:cNvPr id="9" name="Rektangel 8">
            <a:extLst>
              <a:ext uri="{FF2B5EF4-FFF2-40B4-BE49-F238E27FC236}">
                <a16:creationId xmlns:a16="http://schemas.microsoft.com/office/drawing/2014/main" id="{79601619-80CC-4E1C-99D8-68177EC14CA2}"/>
              </a:ext>
            </a:extLst>
          </p:cNvPr>
          <p:cNvSpPr/>
          <p:nvPr/>
        </p:nvSpPr>
        <p:spPr>
          <a:xfrm>
            <a:off x="8925381" y="151821"/>
            <a:ext cx="3138066" cy="5664779"/>
          </a:xfrm>
          <a:prstGeom prst="rect">
            <a:avLst/>
          </a:prstGeom>
          <a:solidFill>
            <a:srgbClr val="8E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Trebuchet MS" panose="020B0603020202020204" pitchFamily="34" charset="0"/>
            </a:endParaRPr>
          </a:p>
          <a:p>
            <a:pPr algn="ctr"/>
            <a:endParaRPr lang="da-DK" dirty="0">
              <a:latin typeface="Trebuchet MS" panose="020B0603020202020204" pitchFamily="34" charset="0"/>
            </a:endParaRPr>
          </a:p>
          <a:p>
            <a:pPr algn="ctr"/>
            <a:r>
              <a:rPr lang="da-DK" dirty="0">
                <a:latin typeface="Trebuchet MS" panose="020B0603020202020204" pitchFamily="34" charset="0"/>
              </a:rPr>
              <a:t>Mere specifikke spørgsmål besvares individuelt</a:t>
            </a:r>
          </a:p>
          <a:p>
            <a:pPr algn="ctr"/>
            <a:endParaRPr lang="da-DK" dirty="0">
              <a:latin typeface="Trebuchet MS" panose="020B0603020202020204" pitchFamily="34" charset="0"/>
            </a:endParaRPr>
          </a:p>
          <a:p>
            <a:pPr algn="ctr"/>
            <a:endParaRPr lang="da-DK" dirty="0">
              <a:latin typeface="Trebuchet MS" panose="020B0603020202020204" pitchFamily="34" charset="0"/>
            </a:endParaRPr>
          </a:p>
          <a:p>
            <a:pPr algn="ctr"/>
            <a:r>
              <a:rPr lang="da-DK" dirty="0">
                <a:latin typeface="Trebuchet MS" panose="020B0603020202020204" pitchFamily="34" charset="0"/>
              </a:rPr>
              <a:t>Link til optagelsen kan rekvireres ved henvendelse på: </a:t>
            </a:r>
            <a:r>
              <a:rPr lang="da-DK" dirty="0">
                <a:solidFill>
                  <a:schemeClr val="accent2">
                    <a:lumMod val="60000"/>
                    <a:lumOff val="40000"/>
                  </a:schemeClr>
                </a:solidFill>
                <a:latin typeface="Trebuchet MS" panose="020B0603020202020204" pitchFamily="34" charset="0"/>
                <a:hlinkClick r:id="rId4">
                  <a:extLst>
                    <a:ext uri="{A12FA001-AC4F-418D-AE19-62706E023703}">
                      <ahyp:hlinkClr xmlns:ahyp="http://schemas.microsoft.com/office/drawing/2018/hyperlinkcolor" val="tx"/>
                    </a:ext>
                  </a:extLst>
                </a:hlinkClick>
              </a:rPr>
              <a:t>ydelsesrefusion@kombit.dk</a:t>
            </a:r>
            <a:endParaRPr lang="da-DK" dirty="0">
              <a:solidFill>
                <a:schemeClr val="accent2">
                  <a:lumMod val="60000"/>
                  <a:lumOff val="40000"/>
                </a:schemeClr>
              </a:solidFill>
              <a:latin typeface="Trebuchet MS" panose="020B0603020202020204" pitchFamily="34" charset="0"/>
            </a:endParaRPr>
          </a:p>
          <a:p>
            <a:pPr algn="ctr"/>
            <a:endParaRPr lang="da-DK" dirty="0">
              <a:latin typeface="Trebuchet MS" panose="020B0603020202020204" pitchFamily="34" charset="0"/>
            </a:endParaRPr>
          </a:p>
        </p:txBody>
      </p:sp>
      <p:sp>
        <p:nvSpPr>
          <p:cNvPr id="2" name="Rektangel 1">
            <a:extLst>
              <a:ext uri="{FF2B5EF4-FFF2-40B4-BE49-F238E27FC236}">
                <a16:creationId xmlns:a16="http://schemas.microsoft.com/office/drawing/2014/main" id="{2015B902-97B8-CD1B-1DD5-FFBDEB8EA5E2}"/>
              </a:ext>
            </a:extLst>
          </p:cNvPr>
          <p:cNvSpPr/>
          <p:nvPr/>
        </p:nvSpPr>
        <p:spPr>
          <a:xfrm>
            <a:off x="283394" y="5524861"/>
            <a:ext cx="8315961" cy="1339480"/>
          </a:xfrm>
          <a:prstGeom prst="rect">
            <a:avLst/>
          </a:prstGeom>
          <a:solidFill>
            <a:srgbClr val="8E2C48">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000" dirty="0">
              <a:latin typeface="Trebuchet MS" panose="020B0603020202020204" pitchFamily="34" charset="0"/>
            </a:endParaRPr>
          </a:p>
        </p:txBody>
      </p:sp>
      <p:sp>
        <p:nvSpPr>
          <p:cNvPr id="10" name="Tekstfelt 9">
            <a:extLst>
              <a:ext uri="{FF2B5EF4-FFF2-40B4-BE49-F238E27FC236}">
                <a16:creationId xmlns:a16="http://schemas.microsoft.com/office/drawing/2014/main" id="{40B5459A-4AB7-4F46-8BB9-C0A39BBC6A71}"/>
              </a:ext>
            </a:extLst>
          </p:cNvPr>
          <p:cNvSpPr txBox="1"/>
          <p:nvPr/>
        </p:nvSpPr>
        <p:spPr>
          <a:xfrm>
            <a:off x="283396" y="1651140"/>
            <a:ext cx="8315960" cy="3770096"/>
          </a:xfrm>
          <a:prstGeom prst="rect">
            <a:avLst/>
          </a:prstGeom>
          <a:solidFill>
            <a:schemeClr val="bg1">
              <a:alpha val="94000"/>
            </a:schemeClr>
          </a:solidFill>
        </p:spPr>
        <p:txBody>
          <a:bodyPr wrap="square" lIns="828000" tIns="216000" rIns="828000" rtlCol="0">
            <a:noAutofit/>
          </a:bodyPr>
          <a:lstStyle/>
          <a:p>
            <a:pPr marL="285750" indent="-285750" algn="ctr">
              <a:buFont typeface="Courier New" panose="02070309020205020404" pitchFamily="49" charset="0"/>
              <a:buChar char="o"/>
            </a:pPr>
            <a:endParaRPr lang="da-DK" dirty="0">
              <a:latin typeface="Trebuchet MS" panose="020B0603020202020204" pitchFamily="34" charset="0"/>
              <a:hlinkClick r:id="rId5"/>
            </a:endParaRPr>
          </a:p>
        </p:txBody>
      </p:sp>
      <p:sp>
        <p:nvSpPr>
          <p:cNvPr id="11" name="Tekstfelt 10">
            <a:extLst>
              <a:ext uri="{FF2B5EF4-FFF2-40B4-BE49-F238E27FC236}">
                <a16:creationId xmlns:a16="http://schemas.microsoft.com/office/drawing/2014/main" id="{22E78E00-5D26-459B-864F-049C3B7B76EA}"/>
              </a:ext>
            </a:extLst>
          </p:cNvPr>
          <p:cNvSpPr txBox="1"/>
          <p:nvPr/>
        </p:nvSpPr>
        <p:spPr>
          <a:xfrm>
            <a:off x="304065" y="1754765"/>
            <a:ext cx="3492500" cy="400110"/>
          </a:xfrm>
          <a:prstGeom prst="rect">
            <a:avLst/>
          </a:prstGeom>
          <a:noFill/>
        </p:spPr>
        <p:txBody>
          <a:bodyPr wrap="square" rtlCol="0">
            <a:spAutoFit/>
          </a:bodyPr>
          <a:lstStyle/>
          <a:p>
            <a:r>
              <a:rPr lang="da-DK" sz="2000" b="1" dirty="0">
                <a:solidFill>
                  <a:srgbClr val="C00000"/>
                </a:solidFill>
                <a:latin typeface="Trebuchet MS" panose="020B0603020202020204" pitchFamily="34" charset="0"/>
              </a:rPr>
              <a:t>VIGTIGE LINKS</a:t>
            </a:r>
          </a:p>
        </p:txBody>
      </p:sp>
      <p:sp>
        <p:nvSpPr>
          <p:cNvPr id="12" name="Pladsholder til indhold 2">
            <a:extLst>
              <a:ext uri="{FF2B5EF4-FFF2-40B4-BE49-F238E27FC236}">
                <a16:creationId xmlns:a16="http://schemas.microsoft.com/office/drawing/2014/main" id="{1022D516-BC0B-4C90-86C4-68FF269E1847}"/>
              </a:ext>
            </a:extLst>
          </p:cNvPr>
          <p:cNvSpPr txBox="1">
            <a:spLocks/>
          </p:cNvSpPr>
          <p:nvPr/>
        </p:nvSpPr>
        <p:spPr>
          <a:xfrm>
            <a:off x="304065" y="2262706"/>
            <a:ext cx="8274623" cy="3043697"/>
          </a:xfrm>
          <a:prstGeom prst="rect">
            <a:avLst/>
          </a:prstGeom>
          <a:noFill/>
          <a:ln>
            <a:noFill/>
          </a:ln>
        </p:spPr>
        <p:txBody>
          <a:bodyPr vert="horz" lIns="0" tIns="0" rIns="0" bIns="0" rtlCol="0" anchor="t" anchorCtr="0">
            <a:noAutofit/>
          </a:bodyPr>
          <a:lst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342900" indent="-342900">
              <a:lnSpc>
                <a:spcPct val="100000"/>
              </a:lnSpc>
              <a:spcAft>
                <a:spcPts val="1200"/>
              </a:spcAft>
              <a:buFont typeface="Wingdings" panose="05000000000000000000" pitchFamily="2" charset="2"/>
              <a:buChar char="§"/>
            </a:pPr>
            <a:r>
              <a:rPr lang="da-DK" sz="1800" dirty="0"/>
              <a:t>Ydelsesrefusions eksterne dokument bibliotek (</a:t>
            </a:r>
            <a:r>
              <a:rPr lang="da-DK" sz="1800" dirty="0" err="1"/>
              <a:t>share-komm</a:t>
            </a:r>
            <a:r>
              <a:rPr lang="da-DK" sz="1800" dirty="0"/>
              <a:t>) kan tilgås </a:t>
            </a:r>
            <a:r>
              <a:rPr lang="da-DK" sz="1800" u="sng" dirty="0">
                <a:hlinkClick r:id="rId6"/>
              </a:rPr>
              <a:t>her</a:t>
            </a:r>
            <a:endParaRPr lang="da-DK" sz="1800" dirty="0"/>
          </a:p>
          <a:p>
            <a:pPr marL="342900" indent="-342900">
              <a:lnSpc>
                <a:spcPct val="100000"/>
              </a:lnSpc>
              <a:spcAft>
                <a:spcPts val="1200"/>
              </a:spcAft>
              <a:buFont typeface="Wingdings" panose="05000000000000000000" pitchFamily="2" charset="2"/>
              <a:buChar char="§"/>
            </a:pPr>
            <a:r>
              <a:rPr lang="da-DK" sz="1800" dirty="0"/>
              <a:t>Præsentation fra webinaret vil blive uploadet </a:t>
            </a:r>
            <a:r>
              <a:rPr lang="da-DK" sz="1800" u="sng" dirty="0">
                <a:hlinkClick r:id="rId7"/>
              </a:rPr>
              <a:t>her</a:t>
            </a:r>
            <a:r>
              <a:rPr lang="da-DK" sz="1800" u="sng" dirty="0"/>
              <a:t> </a:t>
            </a:r>
            <a:endParaRPr lang="da-DK" sz="1800" dirty="0"/>
          </a:p>
          <a:p>
            <a:pPr marL="342900" indent="-342900">
              <a:lnSpc>
                <a:spcPct val="100000"/>
              </a:lnSpc>
              <a:spcAft>
                <a:spcPts val="1200"/>
              </a:spcAft>
              <a:buFont typeface="Wingdings" panose="05000000000000000000" pitchFamily="2" charset="2"/>
              <a:buChar char="§"/>
            </a:pPr>
            <a:r>
              <a:rPr lang="da-DK" sz="1800" dirty="0"/>
              <a:t>Yammer-netværket til diverse emnedrøftelser eller spørgsmål findes </a:t>
            </a:r>
            <a:r>
              <a:rPr lang="da-DK" sz="1800" u="sng" dirty="0">
                <a:hlinkClick r:id="rId8"/>
              </a:rPr>
              <a:t>her</a:t>
            </a:r>
            <a:r>
              <a:rPr lang="da-DK" sz="1800" dirty="0"/>
              <a:t>. </a:t>
            </a:r>
            <a:br>
              <a:rPr lang="da-DK" sz="1800" dirty="0"/>
            </a:br>
            <a:r>
              <a:rPr lang="da-DK" sz="1800" dirty="0"/>
              <a:t>Er du ikke allerede medlem, skal du anmode om invitation. </a:t>
            </a:r>
            <a:br>
              <a:rPr lang="da-DK" sz="1800" dirty="0"/>
            </a:br>
            <a:r>
              <a:rPr lang="da-DK" sz="1800" dirty="0"/>
              <a:t>Netværket er forbeholdt kommunale medarbejdere og andre myndigheder  </a:t>
            </a:r>
          </a:p>
          <a:p>
            <a:pPr marL="342900" indent="-342900">
              <a:lnSpc>
                <a:spcPct val="100000"/>
              </a:lnSpc>
              <a:spcAft>
                <a:spcPts val="1200"/>
              </a:spcAft>
              <a:buFont typeface="Wingdings" panose="05000000000000000000" pitchFamily="2" charset="2"/>
              <a:buChar char="§"/>
            </a:pPr>
            <a:r>
              <a:rPr lang="da-DK" sz="1800" dirty="0"/>
              <a:t>Servicesiden inkl. support, info om kørsler mv. findes </a:t>
            </a:r>
            <a:r>
              <a:rPr lang="da-DK" sz="1800" u="sng" dirty="0">
                <a:hlinkClick r:id="rId9"/>
              </a:rPr>
              <a:t>her</a:t>
            </a:r>
            <a:endParaRPr lang="da-DK" sz="1800" dirty="0"/>
          </a:p>
          <a:p>
            <a:pPr marL="342900" indent="-342900">
              <a:lnSpc>
                <a:spcPct val="100000"/>
              </a:lnSpc>
              <a:spcAft>
                <a:spcPts val="1200"/>
              </a:spcAft>
              <a:buFont typeface="Wingdings" panose="05000000000000000000" pitchFamily="2" charset="2"/>
              <a:buChar char="§"/>
            </a:pPr>
            <a:r>
              <a:rPr lang="da-DK" sz="1800" dirty="0"/>
              <a:t>Projektnyheder og generelle informationer findes </a:t>
            </a:r>
            <a:r>
              <a:rPr lang="da-DK" sz="1800" u="sng" dirty="0">
                <a:hlinkClick r:id="rId5"/>
              </a:rPr>
              <a:t>her</a:t>
            </a:r>
            <a:endParaRPr lang="da-DK" sz="1800" dirty="0"/>
          </a:p>
          <a:p>
            <a:endParaRPr lang="da-DK" dirty="0"/>
          </a:p>
        </p:txBody>
      </p:sp>
      <p:sp>
        <p:nvSpPr>
          <p:cNvPr id="6" name="Tekstfelt 5">
            <a:extLst>
              <a:ext uri="{FF2B5EF4-FFF2-40B4-BE49-F238E27FC236}">
                <a16:creationId xmlns:a16="http://schemas.microsoft.com/office/drawing/2014/main" id="{82068FEB-24B1-4828-A31D-222273C39992}"/>
              </a:ext>
            </a:extLst>
          </p:cNvPr>
          <p:cNvSpPr txBox="1"/>
          <p:nvPr/>
        </p:nvSpPr>
        <p:spPr>
          <a:xfrm>
            <a:off x="591401" y="5686002"/>
            <a:ext cx="8195310" cy="954107"/>
          </a:xfrm>
          <a:prstGeom prst="rect">
            <a:avLst/>
          </a:prstGeom>
          <a:noFill/>
        </p:spPr>
        <p:txBody>
          <a:bodyPr wrap="square" rtlCol="0">
            <a:spAutoFit/>
          </a:bodyPr>
          <a:lstStyle/>
          <a:p>
            <a:r>
              <a:rPr lang="da-DK" sz="2800" b="1" dirty="0">
                <a:solidFill>
                  <a:schemeClr val="bg1"/>
                </a:solidFill>
                <a:latin typeface="Trebuchet MS" panose="020B0603020202020204" pitchFamily="34" charset="0"/>
              </a:rPr>
              <a:t>KOMBIT besvarer gerne spørgsmål på ydelsesrefusion@KOMBIT.dk</a:t>
            </a:r>
          </a:p>
        </p:txBody>
      </p:sp>
    </p:spTree>
    <p:extLst>
      <p:ext uri="{BB962C8B-B14F-4D97-AF65-F5344CB8AC3E}">
        <p14:creationId xmlns:p14="http://schemas.microsoft.com/office/powerpoint/2010/main" val="193228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kstfelt 19">
            <a:extLst>
              <a:ext uri="{FF2B5EF4-FFF2-40B4-BE49-F238E27FC236}">
                <a16:creationId xmlns:a16="http://schemas.microsoft.com/office/drawing/2014/main" id="{F5B194A5-30EF-4378-82B6-82622A1C148F}"/>
              </a:ext>
            </a:extLst>
          </p:cNvPr>
          <p:cNvSpPr txBox="1"/>
          <p:nvPr/>
        </p:nvSpPr>
        <p:spPr>
          <a:xfrm>
            <a:off x="744815" y="2976730"/>
            <a:ext cx="2504212" cy="646331"/>
          </a:xfrm>
          <a:prstGeom prst="rect">
            <a:avLst/>
          </a:prstGeom>
          <a:noFill/>
        </p:spPr>
        <p:txBody>
          <a:bodyPr wrap="none" rtlCol="0">
            <a:spAutoFit/>
          </a:bodyPr>
          <a:lstStyle/>
          <a:p>
            <a:r>
              <a:rPr lang="da-DK" dirty="0">
                <a:latin typeface="Trebuchet MS" panose="020B0603020202020204" pitchFamily="34" charset="0"/>
              </a:rPr>
              <a:t>Hans Henrik Jacobsen </a:t>
            </a:r>
            <a:br>
              <a:rPr lang="da-DK" dirty="0">
                <a:latin typeface="Trebuchet MS" panose="020B0603020202020204" pitchFamily="34" charset="0"/>
              </a:rPr>
            </a:br>
            <a:r>
              <a:rPr lang="da-DK" dirty="0">
                <a:latin typeface="Trebuchet MS" panose="020B0603020202020204" pitchFamily="34" charset="0"/>
              </a:rPr>
              <a:t>Projektleder, KOMBIT</a:t>
            </a:r>
          </a:p>
        </p:txBody>
      </p:sp>
      <p:sp>
        <p:nvSpPr>
          <p:cNvPr id="22" name="Tekstfelt 21">
            <a:extLst>
              <a:ext uri="{FF2B5EF4-FFF2-40B4-BE49-F238E27FC236}">
                <a16:creationId xmlns:a16="http://schemas.microsoft.com/office/drawing/2014/main" id="{4CD1762E-2992-48A9-8564-2B928EAEE39F}"/>
              </a:ext>
            </a:extLst>
          </p:cNvPr>
          <p:cNvSpPr txBox="1"/>
          <p:nvPr/>
        </p:nvSpPr>
        <p:spPr>
          <a:xfrm>
            <a:off x="4704597" y="2987153"/>
            <a:ext cx="2615973" cy="646331"/>
          </a:xfrm>
          <a:prstGeom prst="rect">
            <a:avLst/>
          </a:prstGeom>
          <a:noFill/>
        </p:spPr>
        <p:txBody>
          <a:bodyPr wrap="none" rtlCol="0">
            <a:spAutoFit/>
          </a:bodyPr>
          <a:lstStyle/>
          <a:p>
            <a:r>
              <a:rPr lang="da-DK" dirty="0">
                <a:latin typeface="Trebuchet MS" panose="020B0603020202020204" pitchFamily="34" charset="0"/>
              </a:rPr>
              <a:t>Claus Osmund </a:t>
            </a:r>
            <a:br>
              <a:rPr lang="da-DK" dirty="0">
                <a:latin typeface="Trebuchet MS" panose="020B0603020202020204" pitchFamily="34" charset="0"/>
              </a:rPr>
            </a:br>
            <a:r>
              <a:rPr lang="da-DK" dirty="0">
                <a:latin typeface="Trebuchet MS" panose="020B0603020202020204" pitchFamily="34" charset="0"/>
              </a:rPr>
              <a:t>Product </a:t>
            </a:r>
            <a:r>
              <a:rPr lang="da-DK" dirty="0" err="1">
                <a:latin typeface="Trebuchet MS" panose="020B0603020202020204" pitchFamily="34" charset="0"/>
              </a:rPr>
              <a:t>Owner</a:t>
            </a:r>
            <a:r>
              <a:rPr lang="da-DK" dirty="0">
                <a:latin typeface="Trebuchet MS" panose="020B0603020202020204" pitchFamily="34" charset="0"/>
              </a:rPr>
              <a:t>, KOMBIT</a:t>
            </a:r>
          </a:p>
        </p:txBody>
      </p:sp>
      <p:sp>
        <p:nvSpPr>
          <p:cNvPr id="24" name="Tekstfelt 23">
            <a:extLst>
              <a:ext uri="{FF2B5EF4-FFF2-40B4-BE49-F238E27FC236}">
                <a16:creationId xmlns:a16="http://schemas.microsoft.com/office/drawing/2014/main" id="{4F4E56A4-D947-4876-8651-EB4FCE67915B}"/>
              </a:ext>
            </a:extLst>
          </p:cNvPr>
          <p:cNvSpPr txBox="1"/>
          <p:nvPr/>
        </p:nvSpPr>
        <p:spPr>
          <a:xfrm>
            <a:off x="6591671" y="5855347"/>
            <a:ext cx="2483500" cy="646331"/>
          </a:xfrm>
          <a:prstGeom prst="rect">
            <a:avLst/>
          </a:prstGeom>
          <a:noFill/>
        </p:spPr>
        <p:txBody>
          <a:bodyPr wrap="none" rtlCol="0">
            <a:spAutoFit/>
          </a:bodyPr>
          <a:lstStyle/>
          <a:p>
            <a:r>
              <a:rPr lang="da-DK" dirty="0">
                <a:latin typeface="Trebuchet MS" panose="020B0603020202020204" pitchFamily="34" charset="0"/>
              </a:rPr>
              <a:t>Tommy Holm Hansen </a:t>
            </a:r>
          </a:p>
          <a:p>
            <a:r>
              <a:rPr lang="da-DK" dirty="0">
                <a:latin typeface="Trebuchet MS" panose="020B0603020202020204" pitchFamily="34" charset="0"/>
              </a:rPr>
              <a:t>Product </a:t>
            </a:r>
            <a:r>
              <a:rPr lang="da-DK" dirty="0" err="1">
                <a:latin typeface="Trebuchet MS" panose="020B0603020202020204" pitchFamily="34" charset="0"/>
              </a:rPr>
              <a:t>Owner</a:t>
            </a:r>
            <a:r>
              <a:rPr lang="da-DK" dirty="0">
                <a:latin typeface="Trebuchet MS" panose="020B0603020202020204" pitchFamily="34" charset="0"/>
              </a:rPr>
              <a:t>, DXC</a:t>
            </a:r>
          </a:p>
        </p:txBody>
      </p:sp>
      <p:sp>
        <p:nvSpPr>
          <p:cNvPr id="26" name="Titel 1">
            <a:extLst>
              <a:ext uri="{FF2B5EF4-FFF2-40B4-BE49-F238E27FC236}">
                <a16:creationId xmlns:a16="http://schemas.microsoft.com/office/drawing/2014/main" id="{DB990825-462D-4C9F-A528-DFFA1041C348}"/>
              </a:ext>
            </a:extLst>
          </p:cNvPr>
          <p:cNvSpPr>
            <a:spLocks noGrp="1"/>
          </p:cNvSpPr>
          <p:nvPr>
            <p:ph type="title"/>
          </p:nvPr>
        </p:nvSpPr>
        <p:spPr>
          <a:xfrm>
            <a:off x="348421" y="356322"/>
            <a:ext cx="11209172" cy="841638"/>
          </a:xfrm>
        </p:spPr>
        <p:txBody>
          <a:bodyPr>
            <a:normAutofit/>
          </a:bodyPr>
          <a:lstStyle/>
          <a:p>
            <a:r>
              <a:rPr lang="da-DK" sz="3200" b="1" dirty="0"/>
              <a:t>Dagens team</a:t>
            </a:r>
          </a:p>
        </p:txBody>
      </p:sp>
      <p:sp>
        <p:nvSpPr>
          <p:cNvPr id="16" name="Tekstfelt 15">
            <a:extLst>
              <a:ext uri="{FF2B5EF4-FFF2-40B4-BE49-F238E27FC236}">
                <a16:creationId xmlns:a16="http://schemas.microsoft.com/office/drawing/2014/main" id="{BCCCC789-D5F9-4118-B411-F639E358D33C}"/>
              </a:ext>
            </a:extLst>
          </p:cNvPr>
          <p:cNvSpPr txBox="1"/>
          <p:nvPr/>
        </p:nvSpPr>
        <p:spPr>
          <a:xfrm>
            <a:off x="8116339" y="2978826"/>
            <a:ext cx="2217658" cy="646331"/>
          </a:xfrm>
          <a:prstGeom prst="rect">
            <a:avLst/>
          </a:prstGeom>
          <a:noFill/>
        </p:spPr>
        <p:txBody>
          <a:bodyPr wrap="none" rtlCol="0">
            <a:spAutoFit/>
          </a:bodyPr>
          <a:lstStyle/>
          <a:p>
            <a:r>
              <a:rPr lang="da-DK" dirty="0">
                <a:latin typeface="Trebuchet MS" panose="020B0603020202020204" pitchFamily="34" charset="0"/>
              </a:rPr>
              <a:t>Henrik Kirkeskov</a:t>
            </a:r>
          </a:p>
          <a:p>
            <a:r>
              <a:rPr lang="da-DK" dirty="0">
                <a:latin typeface="Trebuchet MS" panose="020B0603020202020204" pitchFamily="34" charset="0"/>
              </a:rPr>
              <a:t>Pressechef, KOMBIT</a:t>
            </a:r>
          </a:p>
        </p:txBody>
      </p:sp>
      <p:pic>
        <p:nvPicPr>
          <p:cNvPr id="7" name="Billede 6" descr="Et billede, der indeholder græs, træ, udendørs, person&#10;&#10;Automatisk genereret beskrivelse">
            <a:extLst>
              <a:ext uri="{FF2B5EF4-FFF2-40B4-BE49-F238E27FC236}">
                <a16:creationId xmlns:a16="http://schemas.microsoft.com/office/drawing/2014/main" id="{E7D4DF76-7F18-B134-B051-30000A787DB7}"/>
              </a:ext>
            </a:extLst>
          </p:cNvPr>
          <p:cNvPicPr>
            <a:picLocks noChangeAspect="1"/>
          </p:cNvPicPr>
          <p:nvPr/>
        </p:nvPicPr>
        <p:blipFill rotWithShape="1">
          <a:blip r:embed="rId3"/>
          <a:srcRect l="12209" r="8363"/>
          <a:stretch/>
        </p:blipFill>
        <p:spPr>
          <a:xfrm>
            <a:off x="1377298" y="1176730"/>
            <a:ext cx="1429706" cy="1800000"/>
          </a:xfrm>
          <a:prstGeom prst="rect">
            <a:avLst/>
          </a:prstGeom>
        </p:spPr>
      </p:pic>
      <p:pic>
        <p:nvPicPr>
          <p:cNvPr id="9" name="Billede 8" descr="Et billede, der indeholder mand, person, briller, bærer&#10;&#10;Automatisk genereret beskrivelse">
            <a:extLst>
              <a:ext uri="{FF2B5EF4-FFF2-40B4-BE49-F238E27FC236}">
                <a16:creationId xmlns:a16="http://schemas.microsoft.com/office/drawing/2014/main" id="{105D8FCC-48F4-976D-6D82-03EF32D5D9AD}"/>
              </a:ext>
            </a:extLst>
          </p:cNvPr>
          <p:cNvPicPr>
            <a:picLocks noChangeAspect="1"/>
          </p:cNvPicPr>
          <p:nvPr/>
        </p:nvPicPr>
        <p:blipFill>
          <a:blip r:embed="rId4"/>
          <a:stretch>
            <a:fillRect/>
          </a:stretch>
        </p:blipFill>
        <p:spPr>
          <a:xfrm>
            <a:off x="6933421" y="4076000"/>
            <a:ext cx="1800000" cy="1800000"/>
          </a:xfrm>
          <a:prstGeom prst="rect">
            <a:avLst/>
          </a:prstGeom>
        </p:spPr>
      </p:pic>
      <p:pic>
        <p:nvPicPr>
          <p:cNvPr id="19" name="Billede 18" descr="Et billede, der indeholder person, mand&#10;&#10;Automatisk genereret beskrivelse">
            <a:extLst>
              <a:ext uri="{FF2B5EF4-FFF2-40B4-BE49-F238E27FC236}">
                <a16:creationId xmlns:a16="http://schemas.microsoft.com/office/drawing/2014/main" id="{16F54C16-AD66-F88A-F9F7-203359CE63B9}"/>
              </a:ext>
            </a:extLst>
          </p:cNvPr>
          <p:cNvPicPr>
            <a:picLocks noChangeAspect="1"/>
          </p:cNvPicPr>
          <p:nvPr/>
        </p:nvPicPr>
        <p:blipFill>
          <a:blip r:embed="rId5"/>
          <a:stretch>
            <a:fillRect/>
          </a:stretch>
        </p:blipFill>
        <p:spPr>
          <a:xfrm>
            <a:off x="4938610" y="1245874"/>
            <a:ext cx="1653061" cy="1800000"/>
          </a:xfrm>
          <a:prstGeom prst="rect">
            <a:avLst/>
          </a:prstGeom>
        </p:spPr>
      </p:pic>
      <p:sp>
        <p:nvSpPr>
          <p:cNvPr id="31" name="Tekstfelt 30">
            <a:extLst>
              <a:ext uri="{FF2B5EF4-FFF2-40B4-BE49-F238E27FC236}">
                <a16:creationId xmlns:a16="http://schemas.microsoft.com/office/drawing/2014/main" id="{1A0DCBB8-AA11-569C-7BA6-340381B89F7A}"/>
              </a:ext>
            </a:extLst>
          </p:cNvPr>
          <p:cNvSpPr txBox="1"/>
          <p:nvPr/>
        </p:nvSpPr>
        <p:spPr>
          <a:xfrm>
            <a:off x="3283330" y="5855347"/>
            <a:ext cx="2410403" cy="646331"/>
          </a:xfrm>
          <a:prstGeom prst="rect">
            <a:avLst/>
          </a:prstGeom>
          <a:noFill/>
        </p:spPr>
        <p:txBody>
          <a:bodyPr wrap="none" rtlCol="0">
            <a:spAutoFit/>
          </a:bodyPr>
          <a:lstStyle/>
          <a:p>
            <a:r>
              <a:rPr lang="da-DK" dirty="0">
                <a:latin typeface="Trebuchet MS" panose="020B0603020202020204" pitchFamily="34" charset="0"/>
              </a:rPr>
              <a:t>Nick Elsborg </a:t>
            </a:r>
            <a:br>
              <a:rPr lang="da-DK" dirty="0">
                <a:latin typeface="Trebuchet MS" panose="020B0603020202020204" pitchFamily="34" charset="0"/>
              </a:rPr>
            </a:br>
            <a:r>
              <a:rPr lang="da-DK" dirty="0">
                <a:latin typeface="Trebuchet MS" panose="020B0603020202020204" pitchFamily="34" charset="0"/>
              </a:rPr>
              <a:t>IT-Konsulent, KOMBIT</a:t>
            </a:r>
          </a:p>
        </p:txBody>
      </p:sp>
      <p:pic>
        <p:nvPicPr>
          <p:cNvPr id="4" name="Picture 3" descr="A person wearing glasses&#10;&#10;Description automatically generated with medium confidence">
            <a:extLst>
              <a:ext uri="{FF2B5EF4-FFF2-40B4-BE49-F238E27FC236}">
                <a16:creationId xmlns:a16="http://schemas.microsoft.com/office/drawing/2014/main" id="{F776FA04-FEEC-8EE9-8312-229274FF3689}"/>
              </a:ext>
            </a:extLst>
          </p:cNvPr>
          <p:cNvPicPr>
            <a:picLocks noChangeAspect="1"/>
          </p:cNvPicPr>
          <p:nvPr/>
        </p:nvPicPr>
        <p:blipFill>
          <a:blip r:embed="rId6"/>
          <a:stretch>
            <a:fillRect/>
          </a:stretch>
        </p:blipFill>
        <p:spPr>
          <a:xfrm>
            <a:off x="8215232" y="1245874"/>
            <a:ext cx="1653061" cy="1800000"/>
          </a:xfrm>
          <a:prstGeom prst="rect">
            <a:avLst/>
          </a:prstGeom>
        </p:spPr>
      </p:pic>
      <p:pic>
        <p:nvPicPr>
          <p:cNvPr id="8" name="Picture 7" descr="A person smiling for the camera&#10;&#10;Description automatically generated with medium confidence">
            <a:extLst>
              <a:ext uri="{FF2B5EF4-FFF2-40B4-BE49-F238E27FC236}">
                <a16:creationId xmlns:a16="http://schemas.microsoft.com/office/drawing/2014/main" id="{72F24A7E-FBEA-35FD-899B-91C6D34B4B9E}"/>
              </a:ext>
            </a:extLst>
          </p:cNvPr>
          <p:cNvPicPr>
            <a:picLocks noChangeAspect="1"/>
          </p:cNvPicPr>
          <p:nvPr/>
        </p:nvPicPr>
        <p:blipFill>
          <a:blip r:embed="rId7"/>
          <a:stretch>
            <a:fillRect/>
          </a:stretch>
        </p:blipFill>
        <p:spPr>
          <a:xfrm>
            <a:off x="3285549" y="4050610"/>
            <a:ext cx="1653061" cy="1800000"/>
          </a:xfrm>
          <a:prstGeom prst="rect">
            <a:avLst/>
          </a:prstGeom>
        </p:spPr>
      </p:pic>
    </p:spTree>
    <p:extLst>
      <p:ext uri="{BB962C8B-B14F-4D97-AF65-F5344CB8AC3E}">
        <p14:creationId xmlns:p14="http://schemas.microsoft.com/office/powerpoint/2010/main" val="261471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a:extLst>
              <a:ext uri="{FF2B5EF4-FFF2-40B4-BE49-F238E27FC236}">
                <a16:creationId xmlns:a16="http://schemas.microsoft.com/office/drawing/2014/main" id="{9CA720F1-460A-4D87-AF0B-6592B199CB0D}"/>
              </a:ext>
            </a:extLst>
          </p:cNvPr>
          <p:cNvPicPr>
            <a:picLocks noGrp="1" noChangeAspect="1"/>
          </p:cNvPicPr>
          <p:nvPr>
            <p:ph type="pic" sz="quarter" idx="15"/>
          </p:nvPr>
        </p:nvPicPr>
        <p:blipFill>
          <a:blip r:embed="rId3"/>
          <a:srcRect/>
          <a:stretch/>
        </p:blipFill>
        <p:spPr>
          <a:xfrm>
            <a:off x="0" y="0"/>
            <a:ext cx="12192000" cy="6858000"/>
          </a:xfrm>
        </p:spPr>
      </p:pic>
      <p:sp>
        <p:nvSpPr>
          <p:cNvPr id="4" name="Pladsholder til tekst 3">
            <a:extLst>
              <a:ext uri="{FF2B5EF4-FFF2-40B4-BE49-F238E27FC236}">
                <a16:creationId xmlns:a16="http://schemas.microsoft.com/office/drawing/2014/main" id="{B5152801-EB0F-4020-8EDB-5100BA97B336}"/>
              </a:ext>
            </a:extLst>
          </p:cNvPr>
          <p:cNvSpPr>
            <a:spLocks noGrp="1"/>
          </p:cNvSpPr>
          <p:nvPr>
            <p:ph type="body" sz="quarter" idx="16"/>
          </p:nvPr>
        </p:nvSpPr>
        <p:spPr/>
        <p:txBody>
          <a:bodyPr/>
          <a:lstStyle/>
          <a:p>
            <a:endParaRPr lang="da-DK"/>
          </a:p>
        </p:txBody>
      </p:sp>
      <p:sp>
        <p:nvSpPr>
          <p:cNvPr id="10" name="Pladsholder til tekst 2">
            <a:extLst>
              <a:ext uri="{FF2B5EF4-FFF2-40B4-BE49-F238E27FC236}">
                <a16:creationId xmlns:a16="http://schemas.microsoft.com/office/drawing/2014/main" id="{836E5804-E3BF-431B-AB77-5317DCC7889D}"/>
              </a:ext>
            </a:extLst>
          </p:cNvPr>
          <p:cNvSpPr>
            <a:spLocks noGrp="1"/>
          </p:cNvSpPr>
          <p:nvPr>
            <p:ph type="body" sz="quarter" idx="17"/>
          </p:nvPr>
        </p:nvSpPr>
        <p:spPr>
          <a:xfrm>
            <a:off x="3497261" y="2162479"/>
            <a:ext cx="5197478" cy="2533042"/>
          </a:xfrm>
          <a:solidFill>
            <a:schemeClr val="bg1">
              <a:alpha val="75000"/>
            </a:schemeClr>
          </a:solidFill>
        </p:spPr>
        <p:txBody>
          <a:bodyPr tIns="360000" rIns="324000" bIns="180000" anchor="ctr"/>
          <a:lstStyle/>
          <a:p>
            <a:pPr algn="ctr"/>
            <a:r>
              <a:rPr lang="da-DK" sz="4000" cap="small" dirty="0"/>
              <a:t>Introduktion</a:t>
            </a:r>
          </a:p>
        </p:txBody>
      </p:sp>
      <p:sp>
        <p:nvSpPr>
          <p:cNvPr id="2" name="Tekstfelt 1">
            <a:extLst>
              <a:ext uri="{FF2B5EF4-FFF2-40B4-BE49-F238E27FC236}">
                <a16:creationId xmlns:a16="http://schemas.microsoft.com/office/drawing/2014/main" id="{0490A0A1-8BDB-BACB-D914-AE722C084F4D}"/>
              </a:ext>
            </a:extLst>
          </p:cNvPr>
          <p:cNvSpPr txBox="1"/>
          <p:nvPr/>
        </p:nvSpPr>
        <p:spPr>
          <a:xfrm>
            <a:off x="510000" y="5891269"/>
            <a:ext cx="2504212" cy="646331"/>
          </a:xfrm>
          <a:prstGeom prst="rect">
            <a:avLst/>
          </a:prstGeom>
          <a:noFill/>
        </p:spPr>
        <p:txBody>
          <a:bodyPr wrap="none" rtlCol="0">
            <a:spAutoFit/>
          </a:bodyPr>
          <a:lstStyle/>
          <a:p>
            <a:r>
              <a:rPr lang="da-DK" dirty="0">
                <a:solidFill>
                  <a:schemeClr val="bg1"/>
                </a:solidFill>
                <a:latin typeface="Trebuchet MS" panose="020B0603020202020204" pitchFamily="34" charset="0"/>
              </a:rPr>
              <a:t>Hans Henrik Jacobsen </a:t>
            </a:r>
            <a:br>
              <a:rPr lang="da-DK" dirty="0">
                <a:solidFill>
                  <a:schemeClr val="bg1"/>
                </a:solidFill>
                <a:latin typeface="Trebuchet MS" panose="020B0603020202020204" pitchFamily="34" charset="0"/>
              </a:rPr>
            </a:br>
            <a:r>
              <a:rPr lang="da-DK" dirty="0">
                <a:solidFill>
                  <a:schemeClr val="bg1"/>
                </a:solidFill>
                <a:latin typeface="Trebuchet MS" panose="020B0603020202020204" pitchFamily="34" charset="0"/>
              </a:rPr>
              <a:t>Projektleder, KOMBIT</a:t>
            </a:r>
          </a:p>
        </p:txBody>
      </p:sp>
      <p:pic>
        <p:nvPicPr>
          <p:cNvPr id="3" name="Billede 2" descr="Et billede, der indeholder græs, træ, udendørs, person&#10;&#10;Automatisk genereret beskrivelse">
            <a:extLst>
              <a:ext uri="{FF2B5EF4-FFF2-40B4-BE49-F238E27FC236}">
                <a16:creationId xmlns:a16="http://schemas.microsoft.com/office/drawing/2014/main" id="{AF34F6F7-0383-65F0-165E-E80CAEA5AC7B}"/>
              </a:ext>
            </a:extLst>
          </p:cNvPr>
          <p:cNvPicPr>
            <a:picLocks noChangeAspect="1"/>
          </p:cNvPicPr>
          <p:nvPr/>
        </p:nvPicPr>
        <p:blipFill rotWithShape="1">
          <a:blip r:embed="rId4"/>
          <a:srcRect l="12209" r="8363"/>
          <a:stretch/>
        </p:blipFill>
        <p:spPr>
          <a:xfrm>
            <a:off x="737662" y="4091269"/>
            <a:ext cx="1429706" cy="1800000"/>
          </a:xfrm>
          <a:prstGeom prst="rect">
            <a:avLst/>
          </a:prstGeom>
        </p:spPr>
      </p:pic>
    </p:spTree>
    <p:extLst>
      <p:ext uri="{BB962C8B-B14F-4D97-AF65-F5344CB8AC3E}">
        <p14:creationId xmlns:p14="http://schemas.microsoft.com/office/powerpoint/2010/main" val="146172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8BE37-EA4E-4E4F-949D-EEECDD854075}"/>
              </a:ext>
            </a:extLst>
          </p:cNvPr>
          <p:cNvSpPr>
            <a:spLocks noGrp="1"/>
          </p:cNvSpPr>
          <p:nvPr>
            <p:ph type="title"/>
          </p:nvPr>
        </p:nvSpPr>
        <p:spPr>
          <a:xfrm>
            <a:off x="623391" y="452907"/>
            <a:ext cx="10896607" cy="841638"/>
          </a:xfrm>
        </p:spPr>
        <p:txBody>
          <a:bodyPr>
            <a:normAutofit/>
          </a:bodyPr>
          <a:lstStyle/>
          <a:p>
            <a:br>
              <a:rPr lang="da-DK" sz="4000" dirty="0"/>
            </a:br>
            <a:r>
              <a:rPr lang="da-DK" sz="4000" dirty="0"/>
              <a:t>Dagens program</a:t>
            </a:r>
          </a:p>
        </p:txBody>
      </p:sp>
      <p:graphicFrame>
        <p:nvGraphicFramePr>
          <p:cNvPr id="4" name="Tabel 4">
            <a:extLst>
              <a:ext uri="{FF2B5EF4-FFF2-40B4-BE49-F238E27FC236}">
                <a16:creationId xmlns:a16="http://schemas.microsoft.com/office/drawing/2014/main" id="{56B5B9F6-6B50-4842-97E4-C55BB8B41525}"/>
              </a:ext>
            </a:extLst>
          </p:cNvPr>
          <p:cNvGraphicFramePr>
            <a:graphicFrameLocks noGrp="1"/>
          </p:cNvGraphicFramePr>
          <p:nvPr>
            <p:ph idx="1"/>
            <p:extLst>
              <p:ext uri="{D42A27DB-BD31-4B8C-83A1-F6EECF244321}">
                <p14:modId xmlns:p14="http://schemas.microsoft.com/office/powerpoint/2010/main" val="2667680782"/>
              </p:ext>
            </p:extLst>
          </p:nvPr>
        </p:nvGraphicFramePr>
        <p:xfrm>
          <a:off x="621831" y="1526827"/>
          <a:ext cx="10898167" cy="3804345"/>
        </p:xfrm>
        <a:graphic>
          <a:graphicData uri="http://schemas.openxmlformats.org/drawingml/2006/table">
            <a:tbl>
              <a:tblPr firstRow="1" bandRow="1">
                <a:tableStyleId>{5C22544A-7EE6-4342-B048-85BDC9FD1C3A}</a:tableStyleId>
              </a:tblPr>
              <a:tblGrid>
                <a:gridCol w="947796">
                  <a:extLst>
                    <a:ext uri="{9D8B030D-6E8A-4147-A177-3AD203B41FA5}">
                      <a16:colId xmlns:a16="http://schemas.microsoft.com/office/drawing/2014/main" val="2418298560"/>
                    </a:ext>
                  </a:extLst>
                </a:gridCol>
                <a:gridCol w="8360954">
                  <a:extLst>
                    <a:ext uri="{9D8B030D-6E8A-4147-A177-3AD203B41FA5}">
                      <a16:colId xmlns:a16="http://schemas.microsoft.com/office/drawing/2014/main" val="3279212189"/>
                    </a:ext>
                  </a:extLst>
                </a:gridCol>
                <a:gridCol w="1589417">
                  <a:extLst>
                    <a:ext uri="{9D8B030D-6E8A-4147-A177-3AD203B41FA5}">
                      <a16:colId xmlns:a16="http://schemas.microsoft.com/office/drawing/2014/main" val="949927952"/>
                    </a:ext>
                  </a:extLst>
                </a:gridCol>
              </a:tblGrid>
              <a:tr h="356229">
                <a:tc>
                  <a:txBody>
                    <a:bodyPr/>
                    <a:lstStyle/>
                    <a:p>
                      <a:r>
                        <a:rPr lang="da-DK" sz="1800" dirty="0">
                          <a:latin typeface="+mn-lt"/>
                          <a:cs typeface="Times New Roman" panose="02020603050405020304" pitchFamily="18" charset="0"/>
                        </a:rPr>
                        <a:t>Kl.</a:t>
                      </a:r>
                    </a:p>
                  </a:txBody>
                  <a:tcPr marL="111561" marR="111561">
                    <a:solidFill>
                      <a:srgbClr val="8E2C48"/>
                    </a:solidFill>
                  </a:tcPr>
                </a:tc>
                <a:tc>
                  <a:txBody>
                    <a:bodyPr/>
                    <a:lstStyle/>
                    <a:p>
                      <a:pPr algn="l"/>
                      <a:r>
                        <a:rPr lang="da-DK" sz="1800" dirty="0"/>
                        <a:t>Program</a:t>
                      </a:r>
                      <a:endParaRPr lang="da-DK" sz="1800" dirty="0">
                        <a:latin typeface="+mj-lt"/>
                        <a:cs typeface="Times New Roman" panose="02020603050405020304" pitchFamily="18" charset="0"/>
                      </a:endParaRPr>
                    </a:p>
                  </a:txBody>
                  <a:tcPr marL="111561" marR="111561">
                    <a:solidFill>
                      <a:srgbClr val="8E2C48"/>
                    </a:solidFill>
                  </a:tcPr>
                </a:tc>
                <a:tc>
                  <a:txBody>
                    <a:bodyPr/>
                    <a:lstStyle/>
                    <a:p>
                      <a:pPr algn="l"/>
                      <a:r>
                        <a:rPr lang="da-DK" sz="1800" dirty="0"/>
                        <a:t>Tid</a:t>
                      </a:r>
                      <a:endParaRPr lang="da-DK" sz="1800" dirty="0">
                        <a:latin typeface="+mj-lt"/>
                        <a:cs typeface="Times New Roman" panose="02020603050405020304" pitchFamily="18" charset="0"/>
                      </a:endParaRPr>
                    </a:p>
                  </a:txBody>
                  <a:tcPr marL="111561" marR="111561">
                    <a:solidFill>
                      <a:srgbClr val="8E2C48"/>
                    </a:solidFill>
                  </a:tcPr>
                </a:tc>
                <a:extLst>
                  <a:ext uri="{0D108BD9-81ED-4DB2-BD59-A6C34878D82A}">
                    <a16:rowId xmlns:a16="http://schemas.microsoft.com/office/drawing/2014/main" val="4288911616"/>
                  </a:ext>
                </a:extLst>
              </a:tr>
              <a:tr h="399823">
                <a:tc>
                  <a:txBody>
                    <a:bodyPr/>
                    <a:lstStyle/>
                    <a:p>
                      <a:pPr algn="ctr"/>
                      <a:endParaRPr lang="da-DK" sz="1800" dirty="0">
                        <a:latin typeface="+mj-lt"/>
                        <a:cs typeface="Times New Roman" panose="02020603050405020304" pitchFamily="18" charset="0"/>
                      </a:endParaRPr>
                    </a:p>
                  </a:txBody>
                  <a:tcPr marL="43922" marR="43922" marT="36000" marB="36000"/>
                </a:tc>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da-DK" sz="1600" dirty="0"/>
                        <a:t>Velkommen </a:t>
                      </a:r>
                      <a:r>
                        <a:rPr lang="da-DK" sz="1200" dirty="0"/>
                        <a:t>v. Hans Henrik, KOMBIT</a:t>
                      </a:r>
                      <a:endParaRPr lang="da-DK" sz="1200" i="1" kern="1200" dirty="0">
                        <a:solidFill>
                          <a:schemeClr val="dk1"/>
                        </a:solidFill>
                        <a:latin typeface="+mn-lt"/>
                        <a:ea typeface="+mn-ea"/>
                        <a:cs typeface="Times New Roman" panose="02020603050405020304" pitchFamily="18" charset="0"/>
                      </a:endParaRPr>
                    </a:p>
                  </a:txBody>
                  <a:tcPr marL="111561" marR="111561"/>
                </a:tc>
                <a:tc>
                  <a:txBody>
                    <a:bodyPr/>
                    <a:lstStyle/>
                    <a:p>
                      <a:pPr marL="0" indent="0">
                        <a:spcAft>
                          <a:spcPts val="600"/>
                        </a:spcAft>
                        <a:buFont typeface="+mj-lt"/>
                        <a:buNone/>
                      </a:pPr>
                      <a:r>
                        <a:rPr lang="da-DK" sz="1400" i="1" dirty="0">
                          <a:latin typeface="+mj-lt"/>
                          <a:cs typeface="Times New Roman" panose="02020603050405020304" pitchFamily="18" charset="0"/>
                        </a:rPr>
                        <a:t>5 min</a:t>
                      </a:r>
                    </a:p>
                  </a:txBody>
                  <a:tcPr marL="111561" marR="111561"/>
                </a:tc>
                <a:extLst>
                  <a:ext uri="{0D108BD9-81ED-4DB2-BD59-A6C34878D82A}">
                    <a16:rowId xmlns:a16="http://schemas.microsoft.com/office/drawing/2014/main" val="3276289349"/>
                  </a:ext>
                </a:extLst>
              </a:tr>
              <a:tr h="1405442">
                <a:tc>
                  <a:txBody>
                    <a:bodyPr/>
                    <a:lstStyle/>
                    <a:p>
                      <a:pPr algn="ctr"/>
                      <a:endParaRPr lang="da-DK" sz="1800" dirty="0">
                        <a:latin typeface="+mj-lt"/>
                        <a:cs typeface="Times New Roman" panose="02020603050405020304" pitchFamily="18" charset="0"/>
                      </a:endParaRPr>
                    </a:p>
                  </a:txBody>
                  <a:tcPr marL="43922" marR="43922" marT="36000" marB="36000"/>
                </a:tc>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da-DK" sz="1600" b="1" dirty="0"/>
                        <a:t>Hvorfor</a:t>
                      </a:r>
                      <a:r>
                        <a:rPr lang="da-DK" sz="1600" dirty="0"/>
                        <a:t> datagenopretning af Løntilskud? </a:t>
                      </a:r>
                      <a:r>
                        <a:rPr lang="da-DK" sz="1200" dirty="0"/>
                        <a:t>v. Claus Osmund, KOMBIT</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da-DK" sz="1600" b="1" kern="1200" dirty="0">
                          <a:solidFill>
                            <a:schemeClr val="dk1"/>
                          </a:solidFill>
                          <a:latin typeface="+mn-lt"/>
                          <a:ea typeface="+mn-ea"/>
                          <a:cs typeface="+mn-cs"/>
                        </a:rPr>
                        <a:t>Hvordan</a:t>
                      </a:r>
                      <a:r>
                        <a:rPr lang="da-DK" sz="1600" kern="1200" dirty="0">
                          <a:solidFill>
                            <a:schemeClr val="dk1"/>
                          </a:solidFill>
                          <a:latin typeface="+mn-lt"/>
                          <a:ea typeface="+mn-ea"/>
                          <a:cs typeface="+mn-cs"/>
                        </a:rPr>
                        <a:t> finder du det data der mangler?</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da-DK" sz="1600" b="1" kern="1200" dirty="0">
                          <a:solidFill>
                            <a:schemeClr val="dk1"/>
                          </a:solidFill>
                          <a:latin typeface="+mn-lt"/>
                          <a:ea typeface="+mn-ea"/>
                          <a:cs typeface="+mn-cs"/>
                        </a:rPr>
                        <a:t>Hvad</a:t>
                      </a:r>
                      <a:r>
                        <a:rPr lang="da-DK" sz="1600" kern="1200" dirty="0">
                          <a:solidFill>
                            <a:schemeClr val="dk1"/>
                          </a:solidFill>
                          <a:latin typeface="+mn-lt"/>
                          <a:ea typeface="+mn-ea"/>
                          <a:cs typeface="+mn-cs"/>
                        </a:rPr>
                        <a:t> skal du gøre for at data bliver rettet op?</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da-DK" sz="1600" b="1" kern="1200" dirty="0">
                          <a:solidFill>
                            <a:schemeClr val="dk1"/>
                          </a:solidFill>
                          <a:latin typeface="+mn-lt"/>
                          <a:ea typeface="+mn-ea"/>
                          <a:cs typeface="+mn-cs"/>
                        </a:rPr>
                        <a:t>Hvornår</a:t>
                      </a:r>
                      <a:r>
                        <a:rPr lang="da-DK" sz="1600" kern="1200" dirty="0">
                          <a:solidFill>
                            <a:schemeClr val="dk1"/>
                          </a:solidFill>
                          <a:latin typeface="+mn-lt"/>
                          <a:ea typeface="+mn-ea"/>
                          <a:cs typeface="+mn-cs"/>
                        </a:rPr>
                        <a:t> skal det ske?</a:t>
                      </a:r>
                    </a:p>
                  </a:txBody>
                  <a:tcPr marL="111561" marR="111561"/>
                </a:tc>
                <a:tc>
                  <a:txBody>
                    <a:bodyPr/>
                    <a:lstStyle/>
                    <a:p>
                      <a:pPr marL="0" indent="0">
                        <a:spcAft>
                          <a:spcPts val="600"/>
                        </a:spcAft>
                        <a:buFont typeface="+mj-lt"/>
                        <a:buNone/>
                      </a:pPr>
                      <a:r>
                        <a:rPr lang="da-DK" sz="1400" i="1" dirty="0"/>
                        <a:t>30 min</a:t>
                      </a:r>
                    </a:p>
                  </a:txBody>
                  <a:tcPr marL="111561" marR="111561"/>
                </a:tc>
                <a:extLst>
                  <a:ext uri="{0D108BD9-81ED-4DB2-BD59-A6C34878D82A}">
                    <a16:rowId xmlns:a16="http://schemas.microsoft.com/office/drawing/2014/main" val="2530244424"/>
                  </a:ext>
                </a:extLst>
              </a:tr>
              <a:tr h="278157">
                <a:tc>
                  <a:txBody>
                    <a:bodyPr/>
                    <a:lstStyle/>
                    <a:p>
                      <a:pPr algn="ctr"/>
                      <a:endParaRPr lang="da-DK" sz="1800" dirty="0">
                        <a:latin typeface="+mj-lt"/>
                        <a:cs typeface="Times New Roman" panose="02020603050405020304" pitchFamily="18" charset="0"/>
                      </a:endParaRPr>
                    </a:p>
                  </a:txBody>
                  <a:tcPr marL="43922" marR="43922" marT="36000" marB="3600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i="1" dirty="0"/>
                        <a:t>PAUSE – Opsamling på spørgsmål fra chatten</a:t>
                      </a:r>
                    </a:p>
                  </a:txBody>
                  <a:tcPr marL="111561" marR="111561"/>
                </a:tc>
                <a:tc>
                  <a:txBody>
                    <a:bodyPr/>
                    <a:lstStyle/>
                    <a:p>
                      <a:pPr marL="0" indent="0">
                        <a:spcAft>
                          <a:spcPts val="600"/>
                        </a:spcAft>
                        <a:buFont typeface="+mj-lt"/>
                        <a:buNone/>
                      </a:pPr>
                      <a:r>
                        <a:rPr lang="da-DK" sz="1400" i="1" dirty="0"/>
                        <a:t>5 min</a:t>
                      </a:r>
                    </a:p>
                  </a:txBody>
                  <a:tcPr marL="111561" marR="111561"/>
                </a:tc>
                <a:extLst>
                  <a:ext uri="{0D108BD9-81ED-4DB2-BD59-A6C34878D82A}">
                    <a16:rowId xmlns:a16="http://schemas.microsoft.com/office/drawing/2014/main" val="1030227571"/>
                  </a:ext>
                </a:extLst>
              </a:tr>
              <a:tr h="535772">
                <a:tc>
                  <a:txBody>
                    <a:bodyPr/>
                    <a:lstStyle/>
                    <a:p>
                      <a:pPr algn="ctr"/>
                      <a:endParaRPr lang="da-DK" sz="1800" dirty="0">
                        <a:latin typeface="+mj-lt"/>
                        <a:cs typeface="Times New Roman" panose="02020603050405020304" pitchFamily="18" charset="0"/>
                      </a:endParaRPr>
                    </a:p>
                  </a:txBody>
                  <a:tcPr marL="43922" marR="43922" marT="36000" marB="3600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kern="1200" dirty="0">
                          <a:solidFill>
                            <a:schemeClr val="dk1"/>
                          </a:solidFill>
                          <a:latin typeface="+mn-lt"/>
                          <a:ea typeface="+mn-ea"/>
                          <a:cs typeface="+mn-cs"/>
                        </a:rPr>
                        <a:t>Svar på spørgsmål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a-DK" sz="1200" i="1" kern="1200" dirty="0">
                          <a:solidFill>
                            <a:schemeClr val="dk1"/>
                          </a:solidFill>
                          <a:latin typeface="+mn-lt"/>
                          <a:ea typeface="+mn-ea"/>
                          <a:cs typeface="Times New Roman" panose="02020603050405020304" pitchFamily="18" charset="0"/>
                        </a:rPr>
                        <a:t>Alle spørgsmål der ikke bliver besvaret bliver efterfølgende håndteret.</a:t>
                      </a:r>
                    </a:p>
                  </a:txBody>
                  <a:tcPr marL="111561" marR="111561"/>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400" b="0" i="1" dirty="0">
                          <a:latin typeface="+mj-lt"/>
                          <a:cs typeface="Times New Roman" panose="02020603050405020304" pitchFamily="18" charset="0"/>
                        </a:rPr>
                        <a:t>15 min</a:t>
                      </a:r>
                    </a:p>
                  </a:txBody>
                  <a:tcPr marL="111561" marR="111561" anchor="ctr"/>
                </a:tc>
                <a:extLst>
                  <a:ext uri="{0D108BD9-81ED-4DB2-BD59-A6C34878D82A}">
                    <a16:rowId xmlns:a16="http://schemas.microsoft.com/office/drawing/2014/main" val="3796179005"/>
                  </a:ext>
                </a:extLst>
              </a:tr>
              <a:tr h="338752">
                <a:tc>
                  <a:txBody>
                    <a:bodyPr/>
                    <a:lstStyle/>
                    <a:p>
                      <a:pPr algn="ctr"/>
                      <a:endParaRPr lang="da-DK" sz="1800" dirty="0">
                        <a:latin typeface="+mj-lt"/>
                        <a:cs typeface="Times New Roman" panose="02020603050405020304" pitchFamily="18" charset="0"/>
                      </a:endParaRPr>
                    </a:p>
                  </a:txBody>
                  <a:tcPr marL="43922" marR="43922" marT="36000" marB="36000"/>
                </a:tc>
                <a:tc>
                  <a:txBody>
                    <a:bodyPr/>
                    <a:lstStyle/>
                    <a:p>
                      <a:r>
                        <a:rPr lang="da-DK" sz="1400" dirty="0"/>
                        <a:t>Kontakter ifm. datagenopretning - Hvem skal du kontakte?</a:t>
                      </a:r>
                    </a:p>
                  </a:txBody>
                  <a:tcPr marL="111561" marR="111561"/>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400" i="1" dirty="0"/>
                        <a:t>3 min</a:t>
                      </a:r>
                    </a:p>
                  </a:txBody>
                  <a:tcPr marL="111561" marR="111561"/>
                </a:tc>
                <a:extLst>
                  <a:ext uri="{0D108BD9-81ED-4DB2-BD59-A6C34878D82A}">
                    <a16:rowId xmlns:a16="http://schemas.microsoft.com/office/drawing/2014/main" val="4198729938"/>
                  </a:ext>
                </a:extLst>
              </a:tr>
              <a:tr h="338752">
                <a:tc>
                  <a:txBody>
                    <a:bodyPr/>
                    <a:lstStyle/>
                    <a:p>
                      <a:pPr algn="ctr"/>
                      <a:endParaRPr lang="da-DK" sz="1800" dirty="0">
                        <a:latin typeface="+mj-lt"/>
                        <a:cs typeface="Times New Roman" panose="02020603050405020304" pitchFamily="18" charset="0"/>
                      </a:endParaRPr>
                    </a:p>
                  </a:txBody>
                  <a:tcPr marL="43922" marR="43922" marT="36000" marB="36000"/>
                </a:tc>
                <a:tc>
                  <a:txBody>
                    <a:bodyPr/>
                    <a:lstStyle/>
                    <a:p>
                      <a:r>
                        <a:rPr lang="da-DK" sz="1400" dirty="0"/>
                        <a:t>Afrunding </a:t>
                      </a:r>
                      <a:r>
                        <a:rPr lang="da-DK" sz="1200" dirty="0"/>
                        <a:t>v. Hans Henrik, KOMBIT</a:t>
                      </a:r>
                      <a:endParaRPr lang="da-DK" sz="1400" dirty="0"/>
                    </a:p>
                  </a:txBody>
                  <a:tcPr marL="111561" marR="111561"/>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400" i="1" dirty="0"/>
                        <a:t>2 min</a:t>
                      </a:r>
                    </a:p>
                  </a:txBody>
                  <a:tcPr marL="111561" marR="111561"/>
                </a:tc>
                <a:extLst>
                  <a:ext uri="{0D108BD9-81ED-4DB2-BD59-A6C34878D82A}">
                    <a16:rowId xmlns:a16="http://schemas.microsoft.com/office/drawing/2014/main" val="2714870665"/>
                  </a:ext>
                </a:extLst>
              </a:tr>
            </a:tbl>
          </a:graphicData>
        </a:graphic>
      </p:graphicFrame>
    </p:spTree>
    <p:extLst>
      <p:ext uri="{BB962C8B-B14F-4D97-AF65-F5344CB8AC3E}">
        <p14:creationId xmlns:p14="http://schemas.microsoft.com/office/powerpoint/2010/main" val="355394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7A11C0B-D84C-4946-8AF4-C3493EF4655B}"/>
              </a:ext>
            </a:extLst>
          </p:cNvPr>
          <p:cNvSpPr/>
          <p:nvPr/>
        </p:nvSpPr>
        <p:spPr>
          <a:xfrm>
            <a:off x="623392" y="504904"/>
            <a:ext cx="5211170" cy="553998"/>
          </a:xfrm>
          <a:prstGeom prst="rect">
            <a:avLst/>
          </a:prstGeom>
        </p:spPr>
        <p:txBody>
          <a:bodyPr wrap="none">
            <a:spAutoFit/>
          </a:bodyPr>
          <a:lstStyle/>
          <a:p>
            <a:r>
              <a:rPr lang="da-DK" sz="3000" b="1" dirty="0">
                <a:latin typeface="Trebuchet MS" panose="020B0603020202020204" pitchFamily="34" charset="0"/>
              </a:rPr>
              <a:t>Mål med dagens YR-webinar</a:t>
            </a:r>
          </a:p>
        </p:txBody>
      </p:sp>
      <p:sp>
        <p:nvSpPr>
          <p:cNvPr id="6" name="Skriftrulle: vandret 5">
            <a:extLst>
              <a:ext uri="{FF2B5EF4-FFF2-40B4-BE49-F238E27FC236}">
                <a16:creationId xmlns:a16="http://schemas.microsoft.com/office/drawing/2014/main" id="{C420DF2D-4ABB-4941-8CF0-E9E8AF7B46F7}"/>
              </a:ext>
            </a:extLst>
          </p:cNvPr>
          <p:cNvSpPr/>
          <p:nvPr/>
        </p:nvSpPr>
        <p:spPr>
          <a:xfrm>
            <a:off x="623392" y="1058902"/>
            <a:ext cx="7090474" cy="4319343"/>
          </a:xfrm>
          <a:prstGeom prst="horizontalScroll">
            <a:avLst/>
          </a:prstGeom>
          <a:solidFill>
            <a:srgbClr val="8E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sp>
        <p:nvSpPr>
          <p:cNvPr id="7" name="Pladsholder til tekst 3">
            <a:extLst>
              <a:ext uri="{FF2B5EF4-FFF2-40B4-BE49-F238E27FC236}">
                <a16:creationId xmlns:a16="http://schemas.microsoft.com/office/drawing/2014/main" id="{4D9F3C28-88FC-4673-BEF2-3C2CD51ECA3F}"/>
              </a:ext>
            </a:extLst>
          </p:cNvPr>
          <p:cNvSpPr txBox="1">
            <a:spLocks/>
          </p:cNvSpPr>
          <p:nvPr/>
        </p:nvSpPr>
        <p:spPr>
          <a:xfrm>
            <a:off x="1364265" y="2047036"/>
            <a:ext cx="5921089" cy="3331209"/>
          </a:xfrm>
          <a:prstGeom prst="rect">
            <a:avLst/>
          </a:prstGeom>
          <a:noFill/>
          <a:ln>
            <a:noFill/>
          </a:ln>
        </p:spPr>
        <p:txBody>
          <a:bodyPr vert="horz" lIns="0" tIns="0" rIns="0" bIns="0" rtlCol="0" anchor="t" anchorCtr="0">
            <a:noAutofit/>
          </a:bodyPr>
          <a:lst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00000"/>
              </a:lnSpc>
            </a:pPr>
            <a:r>
              <a:rPr lang="da-DK" sz="2400" dirty="0">
                <a:solidFill>
                  <a:schemeClr val="bg1"/>
                </a:solidFill>
              </a:rPr>
              <a:t>Efter dagens webinar skal deltagerne have fået mere afklaring om hvordan løntilskudsdata rettes op.</a:t>
            </a:r>
          </a:p>
          <a:p>
            <a:pPr>
              <a:lnSpc>
                <a:spcPct val="100000"/>
              </a:lnSpc>
            </a:pPr>
            <a:endParaRPr lang="da-DK" sz="2400" dirty="0">
              <a:solidFill>
                <a:schemeClr val="bg1"/>
              </a:solidFill>
            </a:endParaRPr>
          </a:p>
          <a:p>
            <a:pPr>
              <a:lnSpc>
                <a:spcPct val="100000"/>
              </a:lnSpc>
            </a:pPr>
            <a:r>
              <a:rPr lang="da-DK" sz="2400" dirty="0">
                <a:solidFill>
                  <a:schemeClr val="bg1"/>
                </a:solidFill>
              </a:rPr>
              <a:t>Herunder have kendskab til hvordan det er muligt at anvende datagrundlaget til at finde de områder der skal rettes op.</a:t>
            </a:r>
          </a:p>
        </p:txBody>
      </p:sp>
      <p:pic>
        <p:nvPicPr>
          <p:cNvPr id="8" name="Billede 7" descr="Hoved med tandhjul">
            <a:extLst>
              <a:ext uri="{FF2B5EF4-FFF2-40B4-BE49-F238E27FC236}">
                <a16:creationId xmlns:a16="http://schemas.microsoft.com/office/drawing/2014/main" id="{230E787A-2355-4C51-9DC6-E469776E454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8615" y="1697896"/>
            <a:ext cx="3462207" cy="3462207"/>
          </a:xfrm>
          <a:prstGeom prst="rect">
            <a:avLst/>
          </a:prstGeom>
        </p:spPr>
      </p:pic>
    </p:spTree>
    <p:extLst>
      <p:ext uri="{BB962C8B-B14F-4D97-AF65-F5344CB8AC3E}">
        <p14:creationId xmlns:p14="http://schemas.microsoft.com/office/powerpoint/2010/main" val="399112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a:extLst>
              <a:ext uri="{FF2B5EF4-FFF2-40B4-BE49-F238E27FC236}">
                <a16:creationId xmlns:a16="http://schemas.microsoft.com/office/drawing/2014/main" id="{9CA720F1-460A-4D87-AF0B-6592B199CB0D}"/>
              </a:ext>
            </a:extLst>
          </p:cNvPr>
          <p:cNvPicPr>
            <a:picLocks noGrp="1" noChangeAspect="1"/>
          </p:cNvPicPr>
          <p:nvPr>
            <p:ph type="pic" sz="quarter" idx="15"/>
          </p:nvPr>
        </p:nvPicPr>
        <p:blipFill>
          <a:blip r:embed="rId3"/>
          <a:srcRect/>
          <a:stretch/>
        </p:blipFill>
        <p:spPr>
          <a:xfrm>
            <a:off x="0" y="0"/>
            <a:ext cx="12192000" cy="6858000"/>
          </a:xfrm>
        </p:spPr>
      </p:pic>
      <p:sp>
        <p:nvSpPr>
          <p:cNvPr id="4" name="Pladsholder til tekst 3">
            <a:extLst>
              <a:ext uri="{FF2B5EF4-FFF2-40B4-BE49-F238E27FC236}">
                <a16:creationId xmlns:a16="http://schemas.microsoft.com/office/drawing/2014/main" id="{B5152801-EB0F-4020-8EDB-5100BA97B336}"/>
              </a:ext>
            </a:extLst>
          </p:cNvPr>
          <p:cNvSpPr>
            <a:spLocks noGrp="1"/>
          </p:cNvSpPr>
          <p:nvPr>
            <p:ph type="body" sz="quarter" idx="16"/>
          </p:nvPr>
        </p:nvSpPr>
        <p:spPr/>
        <p:txBody>
          <a:bodyPr/>
          <a:lstStyle/>
          <a:p>
            <a:endParaRPr lang="da-DK"/>
          </a:p>
        </p:txBody>
      </p:sp>
      <p:sp>
        <p:nvSpPr>
          <p:cNvPr id="10" name="Pladsholder til tekst 2">
            <a:extLst>
              <a:ext uri="{FF2B5EF4-FFF2-40B4-BE49-F238E27FC236}">
                <a16:creationId xmlns:a16="http://schemas.microsoft.com/office/drawing/2014/main" id="{836E5804-E3BF-431B-AB77-5317DCC7889D}"/>
              </a:ext>
            </a:extLst>
          </p:cNvPr>
          <p:cNvSpPr>
            <a:spLocks noGrp="1"/>
          </p:cNvSpPr>
          <p:nvPr>
            <p:ph type="body" sz="quarter" idx="17"/>
          </p:nvPr>
        </p:nvSpPr>
        <p:spPr>
          <a:xfrm>
            <a:off x="3497261" y="2162479"/>
            <a:ext cx="5197478" cy="2533042"/>
          </a:xfrm>
          <a:solidFill>
            <a:schemeClr val="bg1">
              <a:alpha val="75000"/>
            </a:schemeClr>
          </a:solidFill>
        </p:spPr>
        <p:txBody>
          <a:bodyPr tIns="360000" rIns="324000" bIns="180000" anchor="ctr"/>
          <a:lstStyle/>
          <a:p>
            <a:pPr algn="ctr"/>
            <a:r>
              <a:rPr lang="da-DK" sz="4000" cap="small" dirty="0"/>
              <a:t>Datagenopretning af løntilskud</a:t>
            </a:r>
          </a:p>
        </p:txBody>
      </p:sp>
    </p:spTree>
    <p:extLst>
      <p:ext uri="{BB962C8B-B14F-4D97-AF65-F5344CB8AC3E}">
        <p14:creationId xmlns:p14="http://schemas.microsoft.com/office/powerpoint/2010/main" val="94579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FF65D-5559-45C5-8F59-087F4E450A80}"/>
              </a:ext>
            </a:extLst>
          </p:cNvPr>
          <p:cNvSpPr>
            <a:spLocks noGrp="1"/>
          </p:cNvSpPr>
          <p:nvPr>
            <p:ph type="title"/>
          </p:nvPr>
        </p:nvSpPr>
        <p:spPr/>
        <p:txBody>
          <a:bodyPr/>
          <a:lstStyle/>
          <a:p>
            <a:r>
              <a:rPr lang="da-DK" dirty="0"/>
              <a:t>Hvorfor?</a:t>
            </a:r>
          </a:p>
        </p:txBody>
      </p:sp>
      <p:sp>
        <p:nvSpPr>
          <p:cNvPr id="3" name="Pladsholder til tekst 2">
            <a:extLst>
              <a:ext uri="{FF2B5EF4-FFF2-40B4-BE49-F238E27FC236}">
                <a16:creationId xmlns:a16="http://schemas.microsoft.com/office/drawing/2014/main" id="{3F561062-3664-46AA-9F23-CFAFC010B3C0}"/>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317656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ABE02-20C8-4C63-B1CC-FE2D977F0B00}"/>
              </a:ext>
            </a:extLst>
          </p:cNvPr>
          <p:cNvSpPr>
            <a:spLocks noGrp="1"/>
          </p:cNvSpPr>
          <p:nvPr>
            <p:ph type="title"/>
          </p:nvPr>
        </p:nvSpPr>
        <p:spPr/>
        <p:txBody>
          <a:bodyPr/>
          <a:lstStyle/>
          <a:p>
            <a:r>
              <a:rPr lang="da-DK" b="1" dirty="0"/>
              <a:t>HVORFOR</a:t>
            </a:r>
            <a:r>
              <a:rPr lang="da-DK" dirty="0"/>
              <a:t> datagenopretning af løntilskud?</a:t>
            </a:r>
          </a:p>
        </p:txBody>
      </p:sp>
      <p:sp>
        <p:nvSpPr>
          <p:cNvPr id="3" name="Pladsholder til indhold 2">
            <a:extLst>
              <a:ext uri="{FF2B5EF4-FFF2-40B4-BE49-F238E27FC236}">
                <a16:creationId xmlns:a16="http://schemas.microsoft.com/office/drawing/2014/main" id="{F815D2BF-DD70-40B7-ACFD-CBDCE88C8A7D}"/>
              </a:ext>
            </a:extLst>
          </p:cNvPr>
          <p:cNvSpPr>
            <a:spLocks noGrp="1"/>
          </p:cNvSpPr>
          <p:nvPr>
            <p:ph idx="1"/>
          </p:nvPr>
        </p:nvSpPr>
        <p:spPr/>
        <p:txBody>
          <a:bodyPr/>
          <a:lstStyle/>
          <a:p>
            <a:pPr marL="342900" indent="-342900">
              <a:buFont typeface="Arial" panose="020B0604020202020204" pitchFamily="34" charset="0"/>
              <a:buChar char="•"/>
            </a:pPr>
            <a:r>
              <a:rPr lang="da-DK" sz="2000" dirty="0"/>
              <a:t>En stor del kommuner oplevede udfordringer ved indberetning af løntilskud, da YR blev idriftsat. I 2020 og 2021 har der været en indsats for at få data rettet op, men det har ikke haft den fulde effekt.</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Kommunens refusionsberegninger skal stemme overens med hvor meget der er udbetalt i løntilskud</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I praksis kan det betyde, at der er kommuner, som mangler at modtage refusion for udbetalt løntilskud</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Risiko for afviste og/eller manglende indberetninger</a:t>
            </a:r>
          </a:p>
          <a:p>
            <a:pPr marL="342900" indent="-342900">
              <a:buFont typeface="Arial" panose="020B0604020202020204" pitchFamily="34" charset="0"/>
              <a:buChar char="•"/>
            </a:pPr>
            <a:endParaRPr lang="da-DK" dirty="0"/>
          </a:p>
        </p:txBody>
      </p:sp>
    </p:spTree>
    <p:extLst>
      <p:ext uri="{BB962C8B-B14F-4D97-AF65-F5344CB8AC3E}">
        <p14:creationId xmlns:p14="http://schemas.microsoft.com/office/powerpoint/2010/main" val="4025476330"/>
      </p:ext>
    </p:extLst>
  </p:cSld>
  <p:clrMapOvr>
    <a:masterClrMapping/>
  </p:clrMapOvr>
</p:sld>
</file>

<file path=ppt/theme/theme1.xml><?xml version="1.0" encoding="utf-8"?>
<a:theme xmlns:a="http://schemas.openxmlformats.org/drawingml/2006/main" name="KOMBIT">
  <a:themeElements>
    <a:clrScheme name="KOMBIT">
      <a:dk1>
        <a:sysClr val="windowText" lastClr="000000"/>
      </a:dk1>
      <a:lt1>
        <a:sysClr val="window" lastClr="FFFFFF"/>
      </a:lt1>
      <a:dk2>
        <a:srgbClr val="4E3629"/>
      </a:dk2>
      <a:lt2>
        <a:srgbClr val="CBC4BC"/>
      </a:lt2>
      <a:accent1>
        <a:srgbClr val="C8102E"/>
      </a:accent1>
      <a:accent2>
        <a:srgbClr val="007398"/>
      </a:accent2>
      <a:accent3>
        <a:srgbClr val="7A9A01"/>
      </a:accent3>
      <a:accent4>
        <a:srgbClr val="482F92"/>
      </a:accent4>
      <a:accent5>
        <a:srgbClr val="4BACC6"/>
      </a:accent5>
      <a:accent6>
        <a:srgbClr val="E5A024"/>
      </a:accent6>
      <a:hlink>
        <a:srgbClr val="0000FF"/>
      </a:hlink>
      <a:folHlink>
        <a:srgbClr val="800080"/>
      </a:folHlink>
    </a:clrScheme>
    <a:fontScheme name="KOMBIT">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M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400" dirty="0">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Trebuchet MS" panose="020B0603020202020204" pitchFamily="34" charset="0"/>
          </a:defRPr>
        </a:defPPr>
      </a:lstStyle>
    </a:txDef>
  </a:objectDefaults>
  <a:extraClrSchemeLst/>
  <a:custClrLst>
    <a:custClr name="KOMBIT Rød">
      <a:srgbClr val="C8102E"/>
    </a:custClr>
    <a:custClr name="Petroleum">
      <a:srgbClr val="007398"/>
    </a:custClr>
    <a:custClr name="Mørk Grøn">
      <a:srgbClr val="7A9A01"/>
    </a:custClr>
    <a:custClr name="Lilla">
      <a:srgbClr val="482F92"/>
    </a:custClr>
  </a:custClrLst>
  <a:extLst>
    <a:ext uri="{05A4C25C-085E-4340-85A3-A5531E510DB2}">
      <thm15:themeFamily xmlns:thm15="http://schemas.microsoft.com/office/thememl/2012/main" name="KOMBIT" id="{634E2D82-01D9-419D-8DEC-1637960FB904}" vid="{47408BA0-DC7D-470C-9CEA-4EE60019209B}"/>
    </a:ext>
  </a:extLst>
</a:theme>
</file>

<file path=ppt/theme/theme2.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 dockstate="right" visibility="0" width="350" row="1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9D5AF65D-382B-4103-9CFB-FB22298209B3}">
  <we:reference id="wa104187975" version="1.0.0.1" store="da-DK" storeType="OMEX"/>
  <we:alternateReferences>
    <we:reference id="WA104187975" version="1.0.0.1" store="WA10418797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E488576-0922-4CD6-B794-17F8C87D15FC}">
  <we:reference id="wa104374245" version="1.0.0.0" store="da-DK" storeType="OMEX"/>
  <we:alternateReferences>
    <we:reference id="WA104374245" version="1.0.0.0" store="WA104374245"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YR_x0020_emner xmlns="8a0ff33c-640b-499f-a920-d1b36a4d7a8b">Informationsmøde</YR_x0020_emner>
    <Download xmlns="8a0ff33c-640b-499f-a920-d1b36a4d7a8b" xsi:nil="true"/>
    <_x002d_ xmlns="8a0ff33c-640b-499f-a920-d1b36a4d7a8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F9775AEB11D3B4E8A2FFFFB0AAB560A" ma:contentTypeVersion="4" ma:contentTypeDescription="Opret et nyt dokument." ma:contentTypeScope="" ma:versionID="b02d9a064a1a9716197c672e4ebb7d63">
  <xsd:schema xmlns:xsd="http://www.w3.org/2001/XMLSchema" xmlns:xs="http://www.w3.org/2001/XMLSchema" xmlns:p="http://schemas.microsoft.com/office/2006/metadata/properties" xmlns:ns2="8a0ff33c-640b-499f-a920-d1b36a4d7a8b" xmlns:ns3="ec9380dc-f29e-4c15-9d96-28c8bca05b53" targetNamespace="http://schemas.microsoft.com/office/2006/metadata/properties" ma:root="true" ma:fieldsID="945bae78daf49247da41d53404f0ded0" ns2:_="" ns3:_="">
    <xsd:import namespace="8a0ff33c-640b-499f-a920-d1b36a4d7a8b"/>
    <xsd:import namespace="ec9380dc-f29e-4c15-9d96-28c8bca05b53"/>
    <xsd:element name="properties">
      <xsd:complexType>
        <xsd:sequence>
          <xsd:element name="documentManagement">
            <xsd:complexType>
              <xsd:all>
                <xsd:element ref="ns2:YR_x0020_emner" minOccurs="0"/>
                <xsd:element ref="ns2:_x002d_" minOccurs="0"/>
                <xsd:element ref="ns2:Downloa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ff33c-640b-499f-a920-d1b36a4d7a8b" elementFormDefault="qualified">
    <xsd:import namespace="http://schemas.microsoft.com/office/2006/documentManagement/types"/>
    <xsd:import namespace="http://schemas.microsoft.com/office/infopath/2007/PartnerControls"/>
    <xsd:element name="YR_x0020_emner" ma:index="8" nillable="true" ma:displayName="YR emner" ma:default="KIGO-opgaver" ma:format="Dropdown" ma:internalName="YR_x0020_emner">
      <xsd:simpleType>
        <xsd:restriction base="dms:Choice">
          <xsd:enumeration value="KIGO-opgaver"/>
          <xsd:enumeration value="Implementeringshåndbog"/>
          <xsd:enumeration value="Informationsbibliotek"/>
          <xsd:enumeration value="Datavejledning"/>
          <xsd:enumeration value="Tilslutning"/>
          <xsd:enumeration value="FAQ"/>
          <xsd:enumeration value="Informationsmøde"/>
          <xsd:enumeration value="Yammer"/>
          <xsd:enumeration value="Kontaktpersoner"/>
          <xsd:enumeration value="Instruks"/>
          <xsd:enumeration value="Ydelseskontoplan"/>
          <xsd:enumeration value="Snitflader og integrationsoversigt"/>
          <xsd:enumeration value="KLIK-opgaver"/>
        </xsd:restriction>
      </xsd:simpleType>
    </xsd:element>
    <xsd:element name="_x002d_" ma:index="9" nillable="true" ma:displayName="-" ma:internalName="_x002d_">
      <xsd:simpleType>
        <xsd:restriction base="dms:Text">
          <xsd:maxLength value="255"/>
        </xsd:restriction>
      </xsd:simpleType>
    </xsd:element>
    <xsd:element name="Download" ma:index="10" nillable="true" ma:displayName="Download" ma:internalName="Downloa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380dc-f29e-4c15-9d96-28c8bca05b53"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0A2B03-1E78-46D3-8CE2-98344C0C5F28}">
  <ds:schemaRefs>
    <ds:schemaRef ds:uri="http://www.w3.org/XML/1998/namespace"/>
    <ds:schemaRef ds:uri="http://schemas.microsoft.com/office/infopath/2007/PartnerControls"/>
    <ds:schemaRef ds:uri="http://purl.org/dc/elements/1.1/"/>
    <ds:schemaRef ds:uri="http://schemas.microsoft.com/office/2006/documentManagement/types"/>
    <ds:schemaRef ds:uri="http://schemas.microsoft.com/office/2006/metadata/properties"/>
    <ds:schemaRef ds:uri="1ad18e57-1846-4ffb-a171-01e80b4d2f32"/>
    <ds:schemaRef ds:uri="fb4cd448-8510-4953-ba23-1c1ae277ba03"/>
    <ds:schemaRef ds:uri="http://purl.org/dc/terms/"/>
    <ds:schemaRef ds:uri="http://purl.org/dc/dcmitype/"/>
    <ds:schemaRef ds:uri="http://schemas.openxmlformats.org/package/2006/metadata/core-properties"/>
    <ds:schemaRef ds:uri="04d7d1bc-a460-4020-9ea5-171bac7585be"/>
  </ds:schemaRefs>
</ds:datastoreItem>
</file>

<file path=customXml/itemProps2.xml><?xml version="1.0" encoding="utf-8"?>
<ds:datastoreItem xmlns:ds="http://schemas.openxmlformats.org/officeDocument/2006/customXml" ds:itemID="{B7EA1686-E9E8-412D-B43A-A3DB46CB341D}"/>
</file>

<file path=customXml/itemProps3.xml><?xml version="1.0" encoding="utf-8"?>
<ds:datastoreItem xmlns:ds="http://schemas.openxmlformats.org/officeDocument/2006/customXml" ds:itemID="{2E512CD7-4167-468C-824C-29EC366A51E7}">
  <ds:schemaRefs>
    <ds:schemaRef ds:uri="http://schemas.microsoft.com/sharepoint/events"/>
  </ds:schemaRefs>
</ds:datastoreItem>
</file>

<file path=customXml/itemProps4.xml><?xml version="1.0" encoding="utf-8"?>
<ds:datastoreItem xmlns:ds="http://schemas.openxmlformats.org/officeDocument/2006/customXml" ds:itemID="{A49CC8F3-0292-45B6-9914-965C8F27A1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13499</TotalTime>
  <Words>1295</Words>
  <Application>Microsoft Office PowerPoint</Application>
  <PresentationFormat>Widescreen</PresentationFormat>
  <Paragraphs>234</Paragraphs>
  <Slides>29</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Arial Black</vt:lpstr>
      <vt:lpstr>Calibri</vt:lpstr>
      <vt:lpstr>Courier New</vt:lpstr>
      <vt:lpstr>HelveticaNeueLT Std Lt Cn</vt:lpstr>
      <vt:lpstr>Trebuchet MS</vt:lpstr>
      <vt:lpstr>Wingdings</vt:lpstr>
      <vt:lpstr>KOMBIT</vt:lpstr>
      <vt:lpstr>Blank</vt:lpstr>
      <vt:lpstr>VELKOMMEN TIL WEBINAR om datagenopretning af løntilskud</vt:lpstr>
      <vt:lpstr>Velkommen til YR webinar  Praktisk information</vt:lpstr>
      <vt:lpstr>Dagens team</vt:lpstr>
      <vt:lpstr>PowerPoint Presentation</vt:lpstr>
      <vt:lpstr> Dagens program</vt:lpstr>
      <vt:lpstr>PowerPoint Presentation</vt:lpstr>
      <vt:lpstr>PowerPoint Presentation</vt:lpstr>
      <vt:lpstr>Hvorfor?</vt:lpstr>
      <vt:lpstr>HVORFOR datagenopretning af løntilskud?</vt:lpstr>
      <vt:lpstr>PowerPoint Presentation</vt:lpstr>
      <vt:lpstr>Eksempler på Løntilskudsdata i 2020 og 2021</vt:lpstr>
      <vt:lpstr>Hvordan?</vt:lpstr>
      <vt:lpstr>Hvordan finder du det data der mangler? </vt:lpstr>
      <vt:lpstr>Hvordan finder du det data der mangler? </vt:lpstr>
      <vt:lpstr>Hvordan finder du det data der mangler? </vt:lpstr>
      <vt:lpstr>Hvad?</vt:lpstr>
      <vt:lpstr>Hvad skal du gøre for at data bliver rettet op?</vt:lpstr>
      <vt:lpstr>Alternative metoder</vt:lpstr>
      <vt:lpstr>Hvornår?</vt:lpstr>
      <vt:lpstr>Hvornår kan/skal det ske?</vt:lpstr>
      <vt:lpstr>Afrunding/opsamling</vt:lpstr>
      <vt:lpstr>PowerPoint Presentation</vt:lpstr>
      <vt:lpstr>PowerPoint Presentation</vt:lpstr>
      <vt:lpstr>PowerPoint Presentation</vt:lpstr>
      <vt:lpstr>Hvem skal du kontakte og hvordan? (vil også fremgå i vejledninger)</vt:lpstr>
      <vt:lpstr>PowerPoint Presentation</vt:lpstr>
      <vt:lpstr>PowerPoint Presentation</vt:lpstr>
      <vt:lpstr>Kort evaluering af webinaret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Datagenopretning af Løntilskud</dc:title>
  <dc:creator>Claus Osmund</dc:creator>
  <cp:lastModifiedBy>Nick Boe Elsborg</cp:lastModifiedBy>
  <cp:revision>121</cp:revision>
  <cp:lastPrinted>2020-01-27T07:05:46Z</cp:lastPrinted>
  <dcterms:created xsi:type="dcterms:W3CDTF">2020-01-20T09:39:26Z</dcterms:created>
  <dcterms:modified xsi:type="dcterms:W3CDTF">2022-12-07T19:15:15Z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0x0101003F9775AEB11D3B4E8A2FFFFB0AAB560A</vt:lpwstr>
  </property>
  <property fmtid="{D5CDD505-2E9C-101B-9397-08002B2CF9AE}" pid="3" name="Mødetype">
    <vt:lpwstr>1609;#Præsentation|93fbbba1-d5f3-4784-9979-765919310bab</vt:lpwstr>
  </property>
  <property fmtid="{D5CDD505-2E9C-101B-9397-08002B2CF9AE}" pid="4" name="Interessenter">
    <vt:lpwstr>1683;#Ekstern|95ef43ab-9e36-4dab-816d-0787e44693bc</vt:lpwstr>
  </property>
  <property fmtid="{D5CDD505-2E9C-101B-9397-08002B2CF9AE}" pid="5" name="_dlc_DocIdItemGuid">
    <vt:lpwstr>7a42bbf8-79bd-4065-879c-cfcfb50d08cc</vt:lpwstr>
  </property>
  <property fmtid="{D5CDD505-2E9C-101B-9397-08002B2CF9AE}" pid="6" name="Has Attachments">
    <vt:bool>false</vt:bool>
  </property>
</Properties>
</file>